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embeddedFontLst>
    <p:embeddedFont>
      <p:font typeface="Taviraj Light"/>
      <p:regular r:id="rId21"/>
      <p:bold r:id="rId22"/>
      <p:italic r:id="rId23"/>
      <p:boldItalic r:id="rId24"/>
    </p:embeddedFont>
    <p:embeddedFont>
      <p:font typeface="Taviraj"/>
      <p:regular r:id="rId25"/>
      <p:bold r:id="rId26"/>
      <p:italic r:id="rId27"/>
      <p:boldItalic r:id="rId28"/>
    </p:embeddedFont>
    <p:embeddedFont>
      <p:font typeface="Oswald"/>
      <p:regular r:id="rId29"/>
      <p:bold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69F9F64-4577-469E-A348-ED1D1931D89E}">
  <a:tblStyle styleId="{469F9F64-4577-469E-A348-ED1D1931D89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TavirajLight-bold.fntdata"/><Relationship Id="rId21" Type="http://schemas.openxmlformats.org/officeDocument/2006/relationships/font" Target="fonts/TavirajLight-regular.fntdata"/><Relationship Id="rId24" Type="http://schemas.openxmlformats.org/officeDocument/2006/relationships/font" Target="fonts/TavirajLight-boldItalic.fntdata"/><Relationship Id="rId23" Type="http://schemas.openxmlformats.org/officeDocument/2006/relationships/font" Target="fonts/TavirajLight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Taviraj-bold.fntdata"/><Relationship Id="rId25" Type="http://schemas.openxmlformats.org/officeDocument/2006/relationships/font" Target="fonts/Taviraj-regular.fntdata"/><Relationship Id="rId28" Type="http://schemas.openxmlformats.org/officeDocument/2006/relationships/font" Target="fonts/Taviraj-boldItalic.fntdata"/><Relationship Id="rId27" Type="http://schemas.openxmlformats.org/officeDocument/2006/relationships/font" Target="fonts/Taviraj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Oswald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0" Type="http://schemas.openxmlformats.org/officeDocument/2006/relationships/font" Target="fonts/Oswald-bold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a19fc56d65_0_2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a19fc56d65_0_2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998949aace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3998949aace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a19fc56d65_1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3a19fc56d65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3a2f9b22b2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3a2f9b22b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3a3b481d5d5_5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3a3b481d5d5_5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a3b481d5d5_5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3a3b481d5d5_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a19fc56d65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a19fc56d65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3a19fc56d65_0_2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3a19fc56d65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a19fc56d65_0_2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a19fc56d65_0_2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a19fc56d65_0_2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3a19fc56d65_0_2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a19fc56d65_1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3a19fc56d65_1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a19fc56d65_1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3a19fc56d65_1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a19fc56d65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3a19fc56d6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a19fc56d65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a19fc56d65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ubtitl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00000">
            <a:off x="-4200" y="2577625"/>
            <a:ext cx="2580000" cy="25716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 rot="-5400000">
            <a:off x="6568200" y="2570005"/>
            <a:ext cx="2580000" cy="25716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rot="10800000">
            <a:off x="50" y="2572225"/>
            <a:ext cx="6576000" cy="2582400"/>
          </a:xfrm>
          <a:prstGeom prst="round2SameRect">
            <a:avLst>
              <a:gd fmla="val 50000" name="adj1"/>
              <a:gd fmla="val 5000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-5400000">
            <a:off x="6568200" y="2572150"/>
            <a:ext cx="2580000" cy="2571600"/>
          </a:xfrm>
          <a:prstGeom prst="round2SameRect">
            <a:avLst>
              <a:gd fmla="val 49780" name="adj1"/>
              <a:gd fmla="val 5000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14" name="Google Shape;14;p2"/>
          <p:cNvSpPr txBox="1"/>
          <p:nvPr>
            <p:ph type="title"/>
          </p:nvPr>
        </p:nvSpPr>
        <p:spPr>
          <a:xfrm>
            <a:off x="217263" y="609100"/>
            <a:ext cx="8406000" cy="16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Taviraj"/>
              <a:buNone/>
              <a:defRPr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Taviraj"/>
              <a:buNone/>
              <a:defRPr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Taviraj"/>
              <a:buNone/>
              <a:defRPr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Taviraj"/>
              <a:buNone/>
              <a:defRPr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Taviraj"/>
              <a:buNone/>
              <a:defRPr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Taviraj"/>
              <a:buNone/>
              <a:defRPr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Taviraj"/>
              <a:buNone/>
              <a:defRPr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Taviraj"/>
              <a:buNone/>
              <a:defRPr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Taviraj"/>
              <a:buNone/>
              <a:defRPr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1926050" y="3396025"/>
            <a:ext cx="2724000" cy="93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Oswald"/>
              <a:buNone/>
              <a:defRPr sz="2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2" type="subTitle"/>
          </p:nvPr>
        </p:nvSpPr>
        <p:spPr>
          <a:xfrm>
            <a:off x="6576050" y="3396025"/>
            <a:ext cx="2571600" cy="93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Oswald"/>
              <a:buNone/>
              <a:defRPr sz="22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3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E46962"/>
          </p15:clr>
        </p15:guide>
        <p15:guide id="2" pos="2880">
          <p15:clr>
            <a:srgbClr val="E46962"/>
          </p15:clr>
        </p15:guide>
        <p15:guide id="3" pos="204">
          <p15:clr>
            <a:srgbClr val="E46962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cademic progress overview">
  <p:cSld name="SECTION_TITLE_AND_DESCRIPTION">
    <p:bg>
      <p:bgPr>
        <a:solidFill>
          <a:schemeClr val="lt2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75" name="Google Shape;75;p11"/>
          <p:cNvSpPr txBox="1"/>
          <p:nvPr>
            <p:ph idx="1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2" type="body"/>
          </p:nvPr>
        </p:nvSpPr>
        <p:spPr>
          <a:xfrm>
            <a:off x="247200" y="997750"/>
            <a:ext cx="6604500" cy="93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3" type="body"/>
          </p:nvPr>
        </p:nvSpPr>
        <p:spPr>
          <a:xfrm>
            <a:off x="247200" y="3517988"/>
            <a:ext cx="2088600" cy="93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78" name="Google Shape;78;p11"/>
          <p:cNvSpPr txBox="1"/>
          <p:nvPr>
            <p:ph idx="4" type="body"/>
          </p:nvPr>
        </p:nvSpPr>
        <p:spPr>
          <a:xfrm>
            <a:off x="2455050" y="3517988"/>
            <a:ext cx="2088600" cy="93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79" name="Google Shape;79;p11"/>
          <p:cNvSpPr txBox="1"/>
          <p:nvPr>
            <p:ph idx="5" type="body"/>
          </p:nvPr>
        </p:nvSpPr>
        <p:spPr>
          <a:xfrm>
            <a:off x="4662900" y="3517988"/>
            <a:ext cx="2088600" cy="93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  <p:sp>
        <p:nvSpPr>
          <p:cNvPr id="80" name="Google Shape;80;p11"/>
          <p:cNvSpPr txBox="1"/>
          <p:nvPr>
            <p:ph idx="6" type="body"/>
          </p:nvPr>
        </p:nvSpPr>
        <p:spPr>
          <a:xfrm>
            <a:off x="6870750" y="3517988"/>
            <a:ext cx="2088600" cy="93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des">
  <p:cSld name="CAPTION_ONLY">
    <p:bg>
      <p:bgPr>
        <a:solidFill>
          <a:schemeClr val="lt2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83" name="Google Shape;83;p12"/>
          <p:cNvSpPr txBox="1"/>
          <p:nvPr>
            <p:ph idx="1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rengths">
  <p:cSld name="BIG_NUMBER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247200" y="1226350"/>
            <a:ext cx="3687000" cy="335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6" name="Google Shape;86;p13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87" name="Google Shape;87;p13"/>
          <p:cNvSpPr txBox="1"/>
          <p:nvPr>
            <p:ph idx="2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acher recommendation">
  <p:cSld name="CUSTOM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idx="1" type="body"/>
          </p:nvPr>
        </p:nvSpPr>
        <p:spPr>
          <a:xfrm>
            <a:off x="247200" y="1025725"/>
            <a:ext cx="5548200" cy="85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0" name="Google Shape;90;p14"/>
          <p:cNvSpPr/>
          <p:nvPr/>
        </p:nvSpPr>
        <p:spPr>
          <a:xfrm>
            <a:off x="0" y="2145875"/>
            <a:ext cx="9160200" cy="299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 rot="5400000">
            <a:off x="3073225" y="-935425"/>
            <a:ext cx="2997600" cy="91602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 txBox="1"/>
          <p:nvPr>
            <p:ph idx="2" type="body"/>
          </p:nvPr>
        </p:nvSpPr>
        <p:spPr>
          <a:xfrm>
            <a:off x="328575" y="2585916"/>
            <a:ext cx="3949800" cy="229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93" name="Google Shape;93;p14"/>
          <p:cNvSpPr txBox="1"/>
          <p:nvPr>
            <p:ph idx="3" type="body"/>
          </p:nvPr>
        </p:nvSpPr>
        <p:spPr>
          <a:xfrm>
            <a:off x="4288975" y="2585916"/>
            <a:ext cx="3949800" cy="229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94" name="Google Shape;94;p14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95" name="Google Shape;95;p14"/>
          <p:cNvSpPr txBox="1"/>
          <p:nvPr>
            <p:ph idx="4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ssignment completion">
  <p:cSld name="CUSTOM_1">
    <p:bg>
      <p:bgPr>
        <a:solidFill>
          <a:schemeClr val="lt2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335550" y="1279325"/>
            <a:ext cx="3837900" cy="309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8" name="Google Shape;98;p15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99" name="Google Shape;99;p15"/>
          <p:cNvSpPr txBox="1"/>
          <p:nvPr>
            <p:ph idx="2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CUSTOM_1_1">
    <p:bg>
      <p:bgPr>
        <a:solidFill>
          <a:schemeClr val="lt2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102" name="Google Shape;102;p16"/>
          <p:cNvSpPr txBox="1"/>
          <p:nvPr>
            <p:ph idx="1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  <p:sp>
        <p:nvSpPr>
          <p:cNvPr id="103" name="Google Shape;103;p16"/>
          <p:cNvSpPr txBox="1"/>
          <p:nvPr>
            <p:ph type="title"/>
          </p:nvPr>
        </p:nvSpPr>
        <p:spPr>
          <a:xfrm>
            <a:off x="328575" y="386602"/>
            <a:ext cx="6081900" cy="89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2" type="body"/>
          </p:nvPr>
        </p:nvSpPr>
        <p:spPr>
          <a:xfrm>
            <a:off x="405475" y="2095850"/>
            <a:ext cx="3838200" cy="259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CUSTOM_2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7"/>
          <p:cNvGrpSpPr/>
          <p:nvPr/>
        </p:nvGrpSpPr>
        <p:grpSpPr>
          <a:xfrm>
            <a:off x="2402625" y="-3825"/>
            <a:ext cx="5151000" cy="5151025"/>
            <a:chOff x="-571505" y="-7638"/>
            <a:chExt cx="5151000" cy="5151025"/>
          </a:xfrm>
        </p:grpSpPr>
        <p:sp>
          <p:nvSpPr>
            <p:cNvPr id="107" name="Google Shape;107;p17"/>
            <p:cNvSpPr/>
            <p:nvPr/>
          </p:nvSpPr>
          <p:spPr>
            <a:xfrm>
              <a:off x="-571505" y="-7638"/>
              <a:ext cx="5151000" cy="5151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7"/>
            <p:cNvSpPr/>
            <p:nvPr/>
          </p:nvSpPr>
          <p:spPr>
            <a:xfrm>
              <a:off x="7621" y="-7612"/>
              <a:ext cx="2042100" cy="5151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17"/>
          <p:cNvSpPr/>
          <p:nvPr/>
        </p:nvSpPr>
        <p:spPr>
          <a:xfrm>
            <a:off x="0" y="0"/>
            <a:ext cx="3442800" cy="5151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7"/>
          <p:cNvSpPr txBox="1"/>
          <p:nvPr>
            <p:ph type="title"/>
          </p:nvPr>
        </p:nvSpPr>
        <p:spPr>
          <a:xfrm>
            <a:off x="328575" y="386602"/>
            <a:ext cx="6081900" cy="89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405475" y="2095850"/>
            <a:ext cx="4369200" cy="259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2" name="Google Shape;112;p17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113" name="Google Shape;113;p17"/>
          <p:cNvSpPr txBox="1"/>
          <p:nvPr>
            <p:ph idx="2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, and bullet list">
  <p:cSld name="CUSTOM_3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idx="1" type="subTitle"/>
          </p:nvPr>
        </p:nvSpPr>
        <p:spPr>
          <a:xfrm>
            <a:off x="5853125" y="961500"/>
            <a:ext cx="2733300" cy="352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b="0" sz="21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grpSp>
        <p:nvGrpSpPr>
          <p:cNvPr id="116" name="Google Shape;116;p18"/>
          <p:cNvGrpSpPr/>
          <p:nvPr/>
        </p:nvGrpSpPr>
        <p:grpSpPr>
          <a:xfrm>
            <a:off x="399625" y="-7525"/>
            <a:ext cx="5151000" cy="5151025"/>
            <a:chOff x="-571505" y="-7638"/>
            <a:chExt cx="5151000" cy="5151025"/>
          </a:xfrm>
        </p:grpSpPr>
        <p:sp>
          <p:nvSpPr>
            <p:cNvPr id="117" name="Google Shape;117;p18"/>
            <p:cNvSpPr/>
            <p:nvPr/>
          </p:nvSpPr>
          <p:spPr>
            <a:xfrm>
              <a:off x="-571505" y="-7638"/>
              <a:ext cx="5151000" cy="5151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V </a:t>
              </a:r>
              <a:endParaRPr/>
            </a:p>
          </p:txBody>
        </p:sp>
        <p:sp>
          <p:nvSpPr>
            <p:cNvPr id="118" name="Google Shape;118;p18"/>
            <p:cNvSpPr/>
            <p:nvPr/>
          </p:nvSpPr>
          <p:spPr>
            <a:xfrm>
              <a:off x="7621" y="-7612"/>
              <a:ext cx="2042100" cy="5151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8"/>
          <p:cNvSpPr/>
          <p:nvPr/>
        </p:nvSpPr>
        <p:spPr>
          <a:xfrm>
            <a:off x="0" y="0"/>
            <a:ext cx="1158000" cy="5151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8"/>
          <p:cNvSpPr txBox="1"/>
          <p:nvPr>
            <p:ph type="title"/>
          </p:nvPr>
        </p:nvSpPr>
        <p:spPr>
          <a:xfrm>
            <a:off x="328575" y="386600"/>
            <a:ext cx="42993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21" name="Google Shape;121;p18"/>
          <p:cNvSpPr txBox="1"/>
          <p:nvPr>
            <p:ph idx="2" type="body"/>
          </p:nvPr>
        </p:nvSpPr>
        <p:spPr>
          <a:xfrm>
            <a:off x="405475" y="2095850"/>
            <a:ext cx="4369200" cy="259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2" name="Google Shape;122;p18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123" name="Google Shape;123;p18"/>
          <p:cNvSpPr txBox="1"/>
          <p:nvPr>
            <p:ph idx="3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y and recommendation">
  <p:cSld name="CUSTOM_4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5790900" y="901302"/>
            <a:ext cx="2898600" cy="105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>
                <a:solidFill>
                  <a:schemeClr val="dk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>
                <a:solidFill>
                  <a:schemeClr val="dk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>
                <a:solidFill>
                  <a:schemeClr val="dk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>
                <a:solidFill>
                  <a:schemeClr val="dk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>
                <a:solidFill>
                  <a:schemeClr val="dk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>
                <a:solidFill>
                  <a:schemeClr val="dk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>
                <a:solidFill>
                  <a:schemeClr val="dk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>
                <a:solidFill>
                  <a:schemeClr val="dk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6" name="Google Shape;126;p19"/>
          <p:cNvSpPr/>
          <p:nvPr/>
        </p:nvSpPr>
        <p:spPr>
          <a:xfrm rot="5400000">
            <a:off x="959400" y="1178525"/>
            <a:ext cx="2997600" cy="49323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9"/>
          <p:cNvSpPr txBox="1"/>
          <p:nvPr>
            <p:ph idx="2" type="body"/>
          </p:nvPr>
        </p:nvSpPr>
        <p:spPr>
          <a:xfrm>
            <a:off x="328575" y="2683841"/>
            <a:ext cx="3949800" cy="229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128" name="Google Shape;128;p19"/>
          <p:cNvSpPr txBox="1"/>
          <p:nvPr>
            <p:ph idx="3" type="body"/>
          </p:nvPr>
        </p:nvSpPr>
        <p:spPr>
          <a:xfrm>
            <a:off x="4974775" y="2683841"/>
            <a:ext cx="3949800" cy="229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●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○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Char char="■"/>
              <a:defRPr sz="18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129" name="Google Shape;129;p19"/>
          <p:cNvSpPr txBox="1"/>
          <p:nvPr>
            <p:ph idx="4" type="body"/>
          </p:nvPr>
        </p:nvSpPr>
        <p:spPr>
          <a:xfrm>
            <a:off x="247200" y="949525"/>
            <a:ext cx="5548200" cy="85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0" name="Google Shape;130;p19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131" name="Google Shape;131;p19"/>
          <p:cNvSpPr txBox="1"/>
          <p:nvPr>
            <p:ph idx="5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ppendix">
  <p:cSld name="CUSTOM_5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idx="1" type="body"/>
          </p:nvPr>
        </p:nvSpPr>
        <p:spPr>
          <a:xfrm>
            <a:off x="4481818" y="1843625"/>
            <a:ext cx="40941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4" name="Google Shape;134;p20"/>
          <p:cNvSpPr txBox="1"/>
          <p:nvPr>
            <p:ph idx="2" type="body"/>
          </p:nvPr>
        </p:nvSpPr>
        <p:spPr>
          <a:xfrm>
            <a:off x="261175" y="1843625"/>
            <a:ext cx="40941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5" name="Google Shape;135;p20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_1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 cover" type="blank">
  <p:cSld name="BLANK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1"/>
          <p:cNvSpPr/>
          <p:nvPr/>
        </p:nvSpPr>
        <p:spPr>
          <a:xfrm rot="5400000">
            <a:off x="1990050" y="-2004000"/>
            <a:ext cx="5163900" cy="9151500"/>
          </a:xfrm>
          <a:prstGeom prst="round2SameRect">
            <a:avLst>
              <a:gd fmla="val 49515" name="adj1"/>
              <a:gd fmla="val 0" name="adj2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1"/>
          <p:cNvSpPr txBox="1"/>
          <p:nvPr>
            <p:ph type="title"/>
          </p:nvPr>
        </p:nvSpPr>
        <p:spPr>
          <a:xfrm>
            <a:off x="2055300" y="1969309"/>
            <a:ext cx="5033400" cy="104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CUSTOM_8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>
            <p:ph idx="1" type="subTitle"/>
          </p:nvPr>
        </p:nvSpPr>
        <p:spPr>
          <a:xfrm>
            <a:off x="323400" y="3221075"/>
            <a:ext cx="6572700" cy="68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41" name="Google Shape;141;p22"/>
          <p:cNvSpPr txBox="1"/>
          <p:nvPr>
            <p:ph type="title"/>
          </p:nvPr>
        </p:nvSpPr>
        <p:spPr>
          <a:xfrm>
            <a:off x="435475" y="909575"/>
            <a:ext cx="8044500" cy="158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_2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/>
          <p:nvPr>
            <p:ph idx="1" type="body"/>
          </p:nvPr>
        </p:nvSpPr>
        <p:spPr>
          <a:xfrm>
            <a:off x="190138" y="1843625"/>
            <a:ext cx="40941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44" name="Google Shape;144;p23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CUSTOM_7">
    <p:bg>
      <p:bgPr>
        <a:solidFill>
          <a:schemeClr val="dk2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4"/>
          <p:cNvSpPr/>
          <p:nvPr/>
        </p:nvSpPr>
        <p:spPr>
          <a:xfrm rot="5400000">
            <a:off x="1990050" y="-2004000"/>
            <a:ext cx="5163900" cy="9151500"/>
          </a:xfrm>
          <a:prstGeom prst="round2SameRect">
            <a:avLst>
              <a:gd fmla="val 49515" name="adj1"/>
              <a:gd fmla="val 0" name="adj2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4"/>
          <p:cNvSpPr txBox="1"/>
          <p:nvPr>
            <p:ph type="title"/>
          </p:nvPr>
        </p:nvSpPr>
        <p:spPr>
          <a:xfrm>
            <a:off x="567500" y="1969309"/>
            <a:ext cx="5033400" cy="104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CUSTOM_9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/>
          <p:nvPr>
            <p:ph idx="1" type="body"/>
          </p:nvPr>
        </p:nvSpPr>
        <p:spPr>
          <a:xfrm>
            <a:off x="190138" y="1843625"/>
            <a:ext cx="40941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50" name="Google Shape;150;p25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51" name="Google Shape;151;p25"/>
          <p:cNvSpPr txBox="1"/>
          <p:nvPr>
            <p:ph idx="2" type="body"/>
          </p:nvPr>
        </p:nvSpPr>
        <p:spPr>
          <a:xfrm>
            <a:off x="4517688" y="1843625"/>
            <a:ext cx="40941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CUSTOM_9_1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6"/>
          <p:cNvSpPr txBox="1"/>
          <p:nvPr>
            <p:ph type="title"/>
          </p:nvPr>
        </p:nvSpPr>
        <p:spPr>
          <a:xfrm>
            <a:off x="190155" y="316675"/>
            <a:ext cx="73248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one column text">
  <p:cSld name="CUSTOM_10">
    <p:bg>
      <p:bgPr>
        <a:solidFill>
          <a:schemeClr val="lt2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7"/>
          <p:cNvSpPr txBox="1"/>
          <p:nvPr>
            <p:ph idx="1" type="body"/>
          </p:nvPr>
        </p:nvSpPr>
        <p:spPr>
          <a:xfrm>
            <a:off x="190138" y="2234575"/>
            <a:ext cx="50475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56" name="Google Shape;156;p27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57" name="Google Shape;157;p27"/>
          <p:cNvSpPr txBox="1"/>
          <p:nvPr>
            <p:ph idx="2" type="subTitle"/>
          </p:nvPr>
        </p:nvSpPr>
        <p:spPr>
          <a:xfrm>
            <a:off x="190150" y="1637275"/>
            <a:ext cx="66615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CUSTOM_11">
    <p:bg>
      <p:bgPr>
        <a:solidFill>
          <a:schemeClr val="dk2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 txBox="1"/>
          <p:nvPr>
            <p:ph type="title"/>
          </p:nvPr>
        </p:nvSpPr>
        <p:spPr>
          <a:xfrm>
            <a:off x="342555" y="1684325"/>
            <a:ext cx="73248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 ">
  <p:cSld name="CUSTOM_12">
    <p:bg>
      <p:bgPr>
        <a:solidFill>
          <a:schemeClr val="dk1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9"/>
          <p:cNvSpPr txBox="1"/>
          <p:nvPr>
            <p:ph type="title"/>
          </p:nvPr>
        </p:nvSpPr>
        <p:spPr>
          <a:xfrm>
            <a:off x="323400" y="1238400"/>
            <a:ext cx="8232300" cy="142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2" name="Google Shape;162;p29"/>
          <p:cNvSpPr txBox="1"/>
          <p:nvPr>
            <p:ph idx="1" type="subTitle"/>
          </p:nvPr>
        </p:nvSpPr>
        <p:spPr>
          <a:xfrm>
            <a:off x="323400" y="3221075"/>
            <a:ext cx="6572700" cy="68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sz="2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sz="2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sz="2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sz="2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sz="2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sz="2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sz="2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sz="2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sz="22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USTOM_13">
    <p:bg>
      <p:bgPr>
        <a:solidFill>
          <a:schemeClr val="lt2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0"/>
          <p:cNvSpPr txBox="1"/>
          <p:nvPr>
            <p:ph idx="1" type="body"/>
          </p:nvPr>
        </p:nvSpPr>
        <p:spPr>
          <a:xfrm>
            <a:off x="323400" y="1509300"/>
            <a:ext cx="5047500" cy="212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_1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5" name="Google Shape;25;p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6" name="Google Shape;26;p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CUSTOM_14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"/>
          <p:cNvSpPr txBox="1"/>
          <p:nvPr>
            <p:ph type="title"/>
          </p:nvPr>
        </p:nvSpPr>
        <p:spPr>
          <a:xfrm>
            <a:off x="323400" y="160150"/>
            <a:ext cx="8232300" cy="142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0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7" name="Google Shape;167;p31"/>
          <p:cNvSpPr txBox="1"/>
          <p:nvPr>
            <p:ph idx="1" type="body"/>
          </p:nvPr>
        </p:nvSpPr>
        <p:spPr>
          <a:xfrm>
            <a:off x="323400" y="2356375"/>
            <a:ext cx="5047500" cy="212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CUSTOM_15">
    <p:bg>
      <p:bgPr>
        <a:solidFill>
          <a:schemeClr val="accent1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2"/>
          <p:cNvSpPr/>
          <p:nvPr/>
        </p:nvSpPr>
        <p:spPr>
          <a:xfrm rot="5400000">
            <a:off x="1990050" y="-2004000"/>
            <a:ext cx="5163900" cy="9151500"/>
          </a:xfrm>
          <a:prstGeom prst="round2SameRect">
            <a:avLst>
              <a:gd fmla="val 49515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32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71" name="Google Shape;171;p32"/>
          <p:cNvSpPr txBox="1"/>
          <p:nvPr>
            <p:ph idx="1" type="subTitle"/>
          </p:nvPr>
        </p:nvSpPr>
        <p:spPr>
          <a:xfrm>
            <a:off x="190150" y="1778450"/>
            <a:ext cx="31113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72" name="Google Shape;172;p32"/>
          <p:cNvSpPr txBox="1"/>
          <p:nvPr>
            <p:ph idx="2" type="subTitle"/>
          </p:nvPr>
        </p:nvSpPr>
        <p:spPr>
          <a:xfrm>
            <a:off x="190150" y="2744975"/>
            <a:ext cx="31113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73" name="Google Shape;173;p32"/>
          <p:cNvSpPr txBox="1"/>
          <p:nvPr>
            <p:ph idx="3" type="subTitle"/>
          </p:nvPr>
        </p:nvSpPr>
        <p:spPr>
          <a:xfrm>
            <a:off x="190150" y="3711500"/>
            <a:ext cx="31113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74" name="Google Shape;174;p32"/>
          <p:cNvSpPr txBox="1"/>
          <p:nvPr>
            <p:ph idx="4" type="subTitle"/>
          </p:nvPr>
        </p:nvSpPr>
        <p:spPr>
          <a:xfrm>
            <a:off x="3301450" y="1778450"/>
            <a:ext cx="31113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75" name="Google Shape;175;p32"/>
          <p:cNvSpPr txBox="1"/>
          <p:nvPr>
            <p:ph idx="5" type="subTitle"/>
          </p:nvPr>
        </p:nvSpPr>
        <p:spPr>
          <a:xfrm>
            <a:off x="3301450" y="2744975"/>
            <a:ext cx="31113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76" name="Google Shape;176;p32"/>
          <p:cNvSpPr txBox="1"/>
          <p:nvPr>
            <p:ph idx="6" type="subTitle"/>
          </p:nvPr>
        </p:nvSpPr>
        <p:spPr>
          <a:xfrm>
            <a:off x="3301450" y="3711500"/>
            <a:ext cx="31113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CUSTOM_16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/>
          <p:nvPr>
            <p:ph idx="2" type="pic"/>
          </p:nvPr>
        </p:nvSpPr>
        <p:spPr>
          <a:xfrm>
            <a:off x="4572000" y="-3900"/>
            <a:ext cx="4572000" cy="5151000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Google Shape;179;p33"/>
          <p:cNvSpPr txBox="1"/>
          <p:nvPr>
            <p:ph type="title"/>
          </p:nvPr>
        </p:nvSpPr>
        <p:spPr>
          <a:xfrm>
            <a:off x="209475" y="338775"/>
            <a:ext cx="4105200" cy="108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0" name="Google Shape;180;p33"/>
          <p:cNvSpPr txBox="1"/>
          <p:nvPr>
            <p:ph idx="1" type="body"/>
          </p:nvPr>
        </p:nvSpPr>
        <p:spPr>
          <a:xfrm>
            <a:off x="209475" y="1795975"/>
            <a:ext cx="4105200" cy="29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CUSTOM_17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4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3" name="Google Shape;183;p34"/>
          <p:cNvSpPr txBox="1"/>
          <p:nvPr>
            <p:ph idx="1" type="body"/>
          </p:nvPr>
        </p:nvSpPr>
        <p:spPr>
          <a:xfrm>
            <a:off x="190150" y="2234575"/>
            <a:ext cx="3956400" cy="205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4" name="Google Shape;184;p34"/>
          <p:cNvSpPr txBox="1"/>
          <p:nvPr>
            <p:ph idx="2" type="subTitle"/>
          </p:nvPr>
        </p:nvSpPr>
        <p:spPr>
          <a:xfrm>
            <a:off x="190153" y="1637275"/>
            <a:ext cx="39564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85" name="Google Shape;185;p34"/>
          <p:cNvSpPr txBox="1"/>
          <p:nvPr>
            <p:ph idx="3" type="body"/>
          </p:nvPr>
        </p:nvSpPr>
        <p:spPr>
          <a:xfrm>
            <a:off x="4368450" y="2234575"/>
            <a:ext cx="3956400" cy="205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6" name="Google Shape;186;p34"/>
          <p:cNvSpPr txBox="1"/>
          <p:nvPr>
            <p:ph idx="4" type="subTitle"/>
          </p:nvPr>
        </p:nvSpPr>
        <p:spPr>
          <a:xfrm>
            <a:off x="4368453" y="1637275"/>
            <a:ext cx="39564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CUSTOM_17_1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5"/>
          <p:cNvSpPr txBox="1"/>
          <p:nvPr>
            <p:ph idx="1" type="body"/>
          </p:nvPr>
        </p:nvSpPr>
        <p:spPr>
          <a:xfrm>
            <a:off x="190150" y="2234575"/>
            <a:ext cx="27828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9" name="Google Shape;189;p35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90" name="Google Shape;190;p35"/>
          <p:cNvSpPr txBox="1"/>
          <p:nvPr>
            <p:ph idx="2" type="subTitle"/>
          </p:nvPr>
        </p:nvSpPr>
        <p:spPr>
          <a:xfrm>
            <a:off x="190152" y="1637275"/>
            <a:ext cx="2782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91" name="Google Shape;191;p35"/>
          <p:cNvSpPr txBox="1"/>
          <p:nvPr>
            <p:ph idx="3" type="body"/>
          </p:nvPr>
        </p:nvSpPr>
        <p:spPr>
          <a:xfrm>
            <a:off x="3123700" y="2234575"/>
            <a:ext cx="27828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2" name="Google Shape;192;p35"/>
          <p:cNvSpPr txBox="1"/>
          <p:nvPr>
            <p:ph idx="4" type="subTitle"/>
          </p:nvPr>
        </p:nvSpPr>
        <p:spPr>
          <a:xfrm>
            <a:off x="3123702" y="1637275"/>
            <a:ext cx="2782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93" name="Google Shape;193;p35"/>
          <p:cNvSpPr txBox="1"/>
          <p:nvPr>
            <p:ph idx="5" type="body"/>
          </p:nvPr>
        </p:nvSpPr>
        <p:spPr>
          <a:xfrm>
            <a:off x="6057249" y="2234575"/>
            <a:ext cx="27828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4" name="Google Shape;194;p35"/>
          <p:cNvSpPr txBox="1"/>
          <p:nvPr>
            <p:ph idx="6" type="subTitle"/>
          </p:nvPr>
        </p:nvSpPr>
        <p:spPr>
          <a:xfrm>
            <a:off x="6057251" y="1637275"/>
            <a:ext cx="2782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CUSTOM_18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 txBox="1"/>
          <p:nvPr>
            <p:ph idx="1" type="body"/>
          </p:nvPr>
        </p:nvSpPr>
        <p:spPr>
          <a:xfrm>
            <a:off x="190150" y="2234575"/>
            <a:ext cx="3956400" cy="10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7" name="Google Shape;197;p36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98" name="Google Shape;198;p36"/>
          <p:cNvSpPr txBox="1"/>
          <p:nvPr>
            <p:ph idx="2" type="subTitle"/>
          </p:nvPr>
        </p:nvSpPr>
        <p:spPr>
          <a:xfrm>
            <a:off x="190153" y="1637275"/>
            <a:ext cx="39564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199" name="Google Shape;199;p36"/>
          <p:cNvSpPr txBox="1"/>
          <p:nvPr>
            <p:ph idx="3" type="body"/>
          </p:nvPr>
        </p:nvSpPr>
        <p:spPr>
          <a:xfrm>
            <a:off x="4368450" y="2234575"/>
            <a:ext cx="3956400" cy="10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0" name="Google Shape;200;p36"/>
          <p:cNvSpPr txBox="1"/>
          <p:nvPr>
            <p:ph idx="4" type="subTitle"/>
          </p:nvPr>
        </p:nvSpPr>
        <p:spPr>
          <a:xfrm>
            <a:off x="4368453" y="1637275"/>
            <a:ext cx="39564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201" name="Google Shape;201;p36"/>
          <p:cNvSpPr txBox="1"/>
          <p:nvPr>
            <p:ph idx="5" type="subTitle"/>
          </p:nvPr>
        </p:nvSpPr>
        <p:spPr>
          <a:xfrm>
            <a:off x="190153" y="3199375"/>
            <a:ext cx="39564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202" name="Google Shape;202;p36"/>
          <p:cNvSpPr txBox="1"/>
          <p:nvPr>
            <p:ph idx="6" type="subTitle"/>
          </p:nvPr>
        </p:nvSpPr>
        <p:spPr>
          <a:xfrm>
            <a:off x="4368453" y="3199375"/>
            <a:ext cx="39564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203" name="Google Shape;203;p36"/>
          <p:cNvSpPr txBox="1"/>
          <p:nvPr>
            <p:ph idx="7" type="body"/>
          </p:nvPr>
        </p:nvSpPr>
        <p:spPr>
          <a:xfrm>
            <a:off x="190150" y="3796675"/>
            <a:ext cx="3956400" cy="10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4" name="Google Shape;204;p36"/>
          <p:cNvSpPr txBox="1"/>
          <p:nvPr>
            <p:ph idx="8" type="body"/>
          </p:nvPr>
        </p:nvSpPr>
        <p:spPr>
          <a:xfrm>
            <a:off x="4368450" y="3796675"/>
            <a:ext cx="3956400" cy="10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CUSTOM_19">
    <p:bg>
      <p:bgPr>
        <a:solidFill>
          <a:schemeClr val="dk2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" name="Google Shape;206;p37"/>
          <p:cNvGrpSpPr/>
          <p:nvPr/>
        </p:nvGrpSpPr>
        <p:grpSpPr>
          <a:xfrm>
            <a:off x="-579125" y="-3825"/>
            <a:ext cx="5151000" cy="5151025"/>
            <a:chOff x="-571505" y="-7638"/>
            <a:chExt cx="5151000" cy="5151025"/>
          </a:xfrm>
        </p:grpSpPr>
        <p:sp>
          <p:nvSpPr>
            <p:cNvPr id="207" name="Google Shape;207;p37"/>
            <p:cNvSpPr/>
            <p:nvPr/>
          </p:nvSpPr>
          <p:spPr>
            <a:xfrm>
              <a:off x="-571505" y="-7638"/>
              <a:ext cx="5151000" cy="5151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37"/>
            <p:cNvSpPr/>
            <p:nvPr/>
          </p:nvSpPr>
          <p:spPr>
            <a:xfrm>
              <a:off x="7621" y="-7612"/>
              <a:ext cx="2042100" cy="515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9" name="Google Shape;209;p37"/>
          <p:cNvSpPr/>
          <p:nvPr>
            <p:ph idx="2" type="pic"/>
          </p:nvPr>
        </p:nvSpPr>
        <p:spPr>
          <a:xfrm>
            <a:off x="4572000" y="-3900"/>
            <a:ext cx="4572000" cy="5151000"/>
          </a:xfrm>
          <a:prstGeom prst="rect">
            <a:avLst/>
          </a:prstGeom>
          <a:noFill/>
          <a:ln>
            <a:noFill/>
          </a:ln>
        </p:spPr>
      </p:sp>
      <p:sp>
        <p:nvSpPr>
          <p:cNvPr id="210" name="Google Shape;210;p37"/>
          <p:cNvSpPr txBox="1"/>
          <p:nvPr>
            <p:ph type="title"/>
          </p:nvPr>
        </p:nvSpPr>
        <p:spPr>
          <a:xfrm>
            <a:off x="209485" y="1529000"/>
            <a:ext cx="4248600" cy="15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CUSTOM_20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8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13" name="Google Shape;213;p38"/>
          <p:cNvSpPr txBox="1"/>
          <p:nvPr>
            <p:ph idx="1" type="body"/>
          </p:nvPr>
        </p:nvSpPr>
        <p:spPr>
          <a:xfrm>
            <a:off x="2038200" y="2031375"/>
            <a:ext cx="4381800" cy="10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4" name="Google Shape;214;p38"/>
          <p:cNvSpPr txBox="1"/>
          <p:nvPr>
            <p:ph idx="2" type="subTitle"/>
          </p:nvPr>
        </p:nvSpPr>
        <p:spPr>
          <a:xfrm>
            <a:off x="2038200" y="1510275"/>
            <a:ext cx="4381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215" name="Google Shape;215;p38"/>
          <p:cNvSpPr txBox="1"/>
          <p:nvPr>
            <p:ph idx="3" type="body"/>
          </p:nvPr>
        </p:nvSpPr>
        <p:spPr>
          <a:xfrm>
            <a:off x="2038200" y="3733175"/>
            <a:ext cx="4381800" cy="10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6" name="Google Shape;216;p38"/>
          <p:cNvSpPr txBox="1"/>
          <p:nvPr>
            <p:ph idx="4" type="subTitle"/>
          </p:nvPr>
        </p:nvSpPr>
        <p:spPr>
          <a:xfrm>
            <a:off x="2038200" y="3212075"/>
            <a:ext cx="4381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217" name="Google Shape;217;p38"/>
          <p:cNvSpPr/>
          <p:nvPr>
            <p:ph idx="5" type="pic"/>
          </p:nvPr>
        </p:nvSpPr>
        <p:spPr>
          <a:xfrm>
            <a:off x="317500" y="1574775"/>
            <a:ext cx="1473300" cy="1473300"/>
          </a:xfrm>
          <a:prstGeom prst="ellipse">
            <a:avLst/>
          </a:prstGeom>
          <a:noFill/>
          <a:ln>
            <a:noFill/>
          </a:ln>
        </p:spPr>
      </p:sp>
      <p:sp>
        <p:nvSpPr>
          <p:cNvPr id="218" name="Google Shape;218;p38"/>
          <p:cNvSpPr/>
          <p:nvPr>
            <p:ph idx="6" type="pic"/>
          </p:nvPr>
        </p:nvSpPr>
        <p:spPr>
          <a:xfrm>
            <a:off x="317500" y="3276575"/>
            <a:ext cx="1473300" cy="1473300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CUSTOM_20_1"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9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1" name="Google Shape;221;p39"/>
          <p:cNvSpPr txBox="1"/>
          <p:nvPr>
            <p:ph idx="1" type="body"/>
          </p:nvPr>
        </p:nvSpPr>
        <p:spPr>
          <a:xfrm>
            <a:off x="317500" y="3823253"/>
            <a:ext cx="2782800" cy="99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2" name="Google Shape;222;p39"/>
          <p:cNvSpPr txBox="1"/>
          <p:nvPr>
            <p:ph idx="2" type="subTitle"/>
          </p:nvPr>
        </p:nvSpPr>
        <p:spPr>
          <a:xfrm>
            <a:off x="317500" y="3264450"/>
            <a:ext cx="2782800" cy="55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223" name="Google Shape;223;p39"/>
          <p:cNvSpPr/>
          <p:nvPr>
            <p:ph idx="3" type="pic"/>
          </p:nvPr>
        </p:nvSpPr>
        <p:spPr>
          <a:xfrm>
            <a:off x="317500" y="1701775"/>
            <a:ext cx="1473300" cy="1473300"/>
          </a:xfrm>
          <a:prstGeom prst="ellipse">
            <a:avLst/>
          </a:prstGeom>
          <a:noFill/>
          <a:ln>
            <a:noFill/>
          </a:ln>
        </p:spPr>
      </p:sp>
      <p:sp>
        <p:nvSpPr>
          <p:cNvPr id="224" name="Google Shape;224;p39"/>
          <p:cNvSpPr txBox="1"/>
          <p:nvPr>
            <p:ph idx="4" type="body"/>
          </p:nvPr>
        </p:nvSpPr>
        <p:spPr>
          <a:xfrm>
            <a:off x="3209550" y="3823253"/>
            <a:ext cx="2782800" cy="99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5" name="Google Shape;225;p39"/>
          <p:cNvSpPr txBox="1"/>
          <p:nvPr>
            <p:ph idx="5" type="subTitle"/>
          </p:nvPr>
        </p:nvSpPr>
        <p:spPr>
          <a:xfrm>
            <a:off x="3209550" y="3264450"/>
            <a:ext cx="2782800" cy="55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226" name="Google Shape;226;p39"/>
          <p:cNvSpPr txBox="1"/>
          <p:nvPr>
            <p:ph idx="6" type="body"/>
          </p:nvPr>
        </p:nvSpPr>
        <p:spPr>
          <a:xfrm>
            <a:off x="6101600" y="3823253"/>
            <a:ext cx="2782800" cy="99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7" name="Google Shape;227;p39"/>
          <p:cNvSpPr txBox="1"/>
          <p:nvPr>
            <p:ph idx="7" type="subTitle"/>
          </p:nvPr>
        </p:nvSpPr>
        <p:spPr>
          <a:xfrm>
            <a:off x="6101600" y="3264450"/>
            <a:ext cx="2782800" cy="55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228" name="Google Shape;228;p39"/>
          <p:cNvSpPr/>
          <p:nvPr>
            <p:ph idx="8" type="pic"/>
          </p:nvPr>
        </p:nvSpPr>
        <p:spPr>
          <a:xfrm>
            <a:off x="3209550" y="1701775"/>
            <a:ext cx="1473300" cy="1473300"/>
          </a:xfrm>
          <a:prstGeom prst="ellipse">
            <a:avLst/>
          </a:prstGeom>
          <a:noFill/>
          <a:ln>
            <a:noFill/>
          </a:ln>
        </p:spPr>
      </p:sp>
      <p:sp>
        <p:nvSpPr>
          <p:cNvPr id="229" name="Google Shape;229;p39"/>
          <p:cNvSpPr/>
          <p:nvPr>
            <p:ph idx="9" type="pic"/>
          </p:nvPr>
        </p:nvSpPr>
        <p:spPr>
          <a:xfrm>
            <a:off x="6101600" y="1701775"/>
            <a:ext cx="1473300" cy="1473300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CUSTOM_20_1_1">
    <p:bg>
      <p:bgPr>
        <a:solidFill>
          <a:schemeClr val="dk1"/>
        </a:solid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0"/>
          <p:cNvSpPr/>
          <p:nvPr>
            <p:ph idx="2" type="pic"/>
          </p:nvPr>
        </p:nvSpPr>
        <p:spPr>
          <a:xfrm>
            <a:off x="0" y="0"/>
            <a:ext cx="9144000" cy="5143500"/>
          </a:xfrm>
          <a:prstGeom prst="roundRect">
            <a:avLst>
              <a:gd fmla="val 50000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/>
          <p:nvPr/>
        </p:nvSpPr>
        <p:spPr>
          <a:xfrm rot="5400000">
            <a:off x="4175722" y="175350"/>
            <a:ext cx="792600" cy="91437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30" name="Google Shape;30;p5"/>
          <p:cNvSpPr/>
          <p:nvPr/>
        </p:nvSpPr>
        <p:spPr>
          <a:xfrm rot="5400000">
            <a:off x="3634520" y="716553"/>
            <a:ext cx="792600" cy="80613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31" name="Google Shape;31;p5"/>
          <p:cNvSpPr/>
          <p:nvPr/>
        </p:nvSpPr>
        <p:spPr>
          <a:xfrm rot="5400000">
            <a:off x="1893425" y="2457300"/>
            <a:ext cx="792600" cy="4579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32" name="Google Shape;32;p5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33" name="Google Shape;33;p5"/>
          <p:cNvSpPr txBox="1"/>
          <p:nvPr>
            <p:ph idx="1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2" type="subTitle"/>
          </p:nvPr>
        </p:nvSpPr>
        <p:spPr>
          <a:xfrm>
            <a:off x="323400" y="984875"/>
            <a:ext cx="1114800" cy="85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Oswald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3" type="body"/>
          </p:nvPr>
        </p:nvSpPr>
        <p:spPr>
          <a:xfrm>
            <a:off x="1304700" y="1335950"/>
            <a:ext cx="3343800" cy="42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4" type="subTitle"/>
          </p:nvPr>
        </p:nvSpPr>
        <p:spPr>
          <a:xfrm>
            <a:off x="332421" y="1993650"/>
            <a:ext cx="1114800" cy="85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Oswald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5" type="body"/>
          </p:nvPr>
        </p:nvSpPr>
        <p:spPr>
          <a:xfrm>
            <a:off x="1312025" y="2344725"/>
            <a:ext cx="3343800" cy="42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6" type="subTitle"/>
          </p:nvPr>
        </p:nvSpPr>
        <p:spPr>
          <a:xfrm>
            <a:off x="332421" y="3080650"/>
            <a:ext cx="1114800" cy="85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Oswald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7" type="body"/>
          </p:nvPr>
        </p:nvSpPr>
        <p:spPr>
          <a:xfrm>
            <a:off x="1312025" y="3431725"/>
            <a:ext cx="3343800" cy="42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8" type="subTitle"/>
          </p:nvPr>
        </p:nvSpPr>
        <p:spPr>
          <a:xfrm>
            <a:off x="4572000" y="984863"/>
            <a:ext cx="1114800" cy="85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Oswald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9" type="body"/>
          </p:nvPr>
        </p:nvSpPr>
        <p:spPr>
          <a:xfrm>
            <a:off x="5553300" y="1335938"/>
            <a:ext cx="3343800" cy="42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2" name="Google Shape;42;p5"/>
          <p:cNvSpPr txBox="1"/>
          <p:nvPr>
            <p:ph idx="13" type="subTitle"/>
          </p:nvPr>
        </p:nvSpPr>
        <p:spPr>
          <a:xfrm>
            <a:off x="4581021" y="1993638"/>
            <a:ext cx="1114800" cy="85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Oswald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14" type="body"/>
          </p:nvPr>
        </p:nvSpPr>
        <p:spPr>
          <a:xfrm>
            <a:off x="5560625" y="2344713"/>
            <a:ext cx="3343800" cy="42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5" type="subTitle"/>
          </p:nvPr>
        </p:nvSpPr>
        <p:spPr>
          <a:xfrm>
            <a:off x="4581021" y="3080638"/>
            <a:ext cx="1114800" cy="85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Oswald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5" name="Google Shape;45;p5"/>
          <p:cNvSpPr txBox="1"/>
          <p:nvPr>
            <p:ph idx="16" type="body"/>
          </p:nvPr>
        </p:nvSpPr>
        <p:spPr>
          <a:xfrm>
            <a:off x="5560625" y="3431713"/>
            <a:ext cx="3343800" cy="42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viraj Light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CUSTOM_20_1_1_1">
    <p:bg>
      <p:bgPr>
        <a:solidFill>
          <a:schemeClr val="accent2"/>
        </a:solidFill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1"/>
          <p:cNvSpPr txBox="1"/>
          <p:nvPr>
            <p:ph type="title"/>
          </p:nvPr>
        </p:nvSpPr>
        <p:spPr>
          <a:xfrm>
            <a:off x="190138" y="316672"/>
            <a:ext cx="50475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4" name="Google Shape;234;p41"/>
          <p:cNvSpPr/>
          <p:nvPr>
            <p:ph idx="2" type="pic"/>
          </p:nvPr>
        </p:nvSpPr>
        <p:spPr>
          <a:xfrm>
            <a:off x="323400" y="1802850"/>
            <a:ext cx="2635800" cy="1482600"/>
          </a:xfrm>
          <a:prstGeom prst="roundRect">
            <a:avLst>
              <a:gd fmla="val 50000" name="adj"/>
            </a:avLst>
          </a:prstGeom>
          <a:noFill/>
          <a:ln>
            <a:noFill/>
          </a:ln>
        </p:spPr>
      </p:sp>
      <p:sp>
        <p:nvSpPr>
          <p:cNvPr id="235" name="Google Shape;235;p41"/>
          <p:cNvSpPr/>
          <p:nvPr>
            <p:ph idx="3" type="pic"/>
          </p:nvPr>
        </p:nvSpPr>
        <p:spPr>
          <a:xfrm>
            <a:off x="3034200" y="1802850"/>
            <a:ext cx="1482600" cy="1482600"/>
          </a:xfrm>
          <a:prstGeom prst="ellipse">
            <a:avLst/>
          </a:prstGeom>
          <a:noFill/>
          <a:ln>
            <a:noFill/>
          </a:ln>
        </p:spPr>
      </p:sp>
      <p:sp>
        <p:nvSpPr>
          <p:cNvPr id="236" name="Google Shape;236;p41"/>
          <p:cNvSpPr/>
          <p:nvPr>
            <p:ph idx="4" type="pic"/>
          </p:nvPr>
        </p:nvSpPr>
        <p:spPr>
          <a:xfrm>
            <a:off x="4591800" y="1802850"/>
            <a:ext cx="2635800" cy="1482600"/>
          </a:xfrm>
          <a:prstGeom prst="roundRect">
            <a:avLst>
              <a:gd fmla="val 50000" name="adj"/>
            </a:avLst>
          </a:prstGeom>
          <a:noFill/>
          <a:ln>
            <a:noFill/>
          </a:ln>
        </p:spPr>
      </p:sp>
      <p:sp>
        <p:nvSpPr>
          <p:cNvPr id="237" name="Google Shape;237;p41"/>
          <p:cNvSpPr/>
          <p:nvPr>
            <p:ph idx="5" type="pic"/>
          </p:nvPr>
        </p:nvSpPr>
        <p:spPr>
          <a:xfrm>
            <a:off x="7302600" y="1802850"/>
            <a:ext cx="1482600" cy="1482600"/>
          </a:xfrm>
          <a:prstGeom prst="ellipse">
            <a:avLst/>
          </a:prstGeom>
          <a:noFill/>
          <a:ln>
            <a:noFill/>
          </a:ln>
        </p:spPr>
      </p:sp>
      <p:sp>
        <p:nvSpPr>
          <p:cNvPr id="238" name="Google Shape;238;p41"/>
          <p:cNvSpPr/>
          <p:nvPr>
            <p:ph idx="6" type="pic"/>
          </p:nvPr>
        </p:nvSpPr>
        <p:spPr>
          <a:xfrm>
            <a:off x="323400" y="3435210"/>
            <a:ext cx="1399500" cy="1399500"/>
          </a:xfrm>
          <a:prstGeom prst="ellipse">
            <a:avLst/>
          </a:prstGeom>
          <a:noFill/>
          <a:ln>
            <a:noFill/>
          </a:ln>
        </p:spPr>
      </p:sp>
      <p:sp>
        <p:nvSpPr>
          <p:cNvPr id="239" name="Google Shape;239;p41"/>
          <p:cNvSpPr/>
          <p:nvPr>
            <p:ph idx="7" type="pic"/>
          </p:nvPr>
        </p:nvSpPr>
        <p:spPr>
          <a:xfrm>
            <a:off x="1793844" y="3435210"/>
            <a:ext cx="1965000" cy="1399500"/>
          </a:xfrm>
          <a:prstGeom prst="roundRect">
            <a:avLst>
              <a:gd fmla="val 50000" name="adj"/>
            </a:avLst>
          </a:prstGeom>
          <a:noFill/>
          <a:ln>
            <a:noFill/>
          </a:ln>
        </p:spPr>
      </p:sp>
      <p:sp>
        <p:nvSpPr>
          <p:cNvPr id="240" name="Google Shape;240;p41"/>
          <p:cNvSpPr/>
          <p:nvPr>
            <p:ph idx="8" type="pic"/>
          </p:nvPr>
        </p:nvSpPr>
        <p:spPr>
          <a:xfrm>
            <a:off x="3829582" y="3435210"/>
            <a:ext cx="1399500" cy="1399500"/>
          </a:xfrm>
          <a:prstGeom prst="ellipse">
            <a:avLst/>
          </a:prstGeom>
          <a:noFill/>
          <a:ln>
            <a:noFill/>
          </a:ln>
        </p:spPr>
      </p:sp>
      <p:sp>
        <p:nvSpPr>
          <p:cNvPr id="241" name="Google Shape;241;p41"/>
          <p:cNvSpPr/>
          <p:nvPr>
            <p:ph idx="9" type="pic"/>
          </p:nvPr>
        </p:nvSpPr>
        <p:spPr>
          <a:xfrm>
            <a:off x="5324949" y="3435210"/>
            <a:ext cx="1965000" cy="1399500"/>
          </a:xfrm>
          <a:prstGeom prst="roundRect">
            <a:avLst>
              <a:gd fmla="val 50000" name="adj"/>
            </a:avLst>
          </a:prstGeom>
          <a:noFill/>
          <a:ln>
            <a:noFill/>
          </a:ln>
        </p:spPr>
      </p:sp>
      <p:sp>
        <p:nvSpPr>
          <p:cNvPr id="242" name="Google Shape;242;p41"/>
          <p:cNvSpPr/>
          <p:nvPr>
            <p:ph idx="13" type="pic"/>
          </p:nvPr>
        </p:nvSpPr>
        <p:spPr>
          <a:xfrm>
            <a:off x="7385610" y="3435210"/>
            <a:ext cx="1399500" cy="1399500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CUSTOM_21"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_AND_BODY_1">
    <p:bg>
      <p:bgPr>
        <a:solidFill>
          <a:schemeClr val="dk1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/>
          <p:nvPr/>
        </p:nvSpPr>
        <p:spPr>
          <a:xfrm rot="5400000">
            <a:off x="1993925" y="-2004000"/>
            <a:ext cx="5163900" cy="9151500"/>
          </a:xfrm>
          <a:prstGeom prst="round2SameRect">
            <a:avLst>
              <a:gd fmla="val 49515" name="adj1"/>
              <a:gd fmla="val 0" name="adj2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6"/>
          <p:cNvSpPr txBox="1"/>
          <p:nvPr>
            <p:ph type="title"/>
          </p:nvPr>
        </p:nvSpPr>
        <p:spPr>
          <a:xfrm>
            <a:off x="372875" y="2202150"/>
            <a:ext cx="8406000" cy="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Taviraj"/>
              <a:buNone/>
              <a:defRPr>
                <a:solidFill>
                  <a:schemeClr val="lt1"/>
                </a:solidFill>
                <a:latin typeface="Taviraj"/>
                <a:ea typeface="Taviraj"/>
                <a:cs typeface="Taviraj"/>
                <a:sym typeface="Taviraj"/>
              </a:defRPr>
            </a:lvl1pPr>
            <a:lvl2pPr lvl="1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Taviraj"/>
              <a:buNone/>
              <a:defRPr>
                <a:solidFill>
                  <a:schemeClr val="lt1"/>
                </a:solidFill>
                <a:latin typeface="Taviraj"/>
                <a:ea typeface="Taviraj"/>
                <a:cs typeface="Taviraj"/>
                <a:sym typeface="Taviraj"/>
              </a:defRPr>
            </a:lvl2pPr>
            <a:lvl3pPr lvl="2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Taviraj"/>
              <a:buNone/>
              <a:defRPr>
                <a:solidFill>
                  <a:schemeClr val="lt1"/>
                </a:solidFill>
                <a:latin typeface="Taviraj"/>
                <a:ea typeface="Taviraj"/>
                <a:cs typeface="Taviraj"/>
                <a:sym typeface="Taviraj"/>
              </a:defRPr>
            </a:lvl3pPr>
            <a:lvl4pPr lvl="3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Taviraj"/>
              <a:buNone/>
              <a:defRPr>
                <a:solidFill>
                  <a:schemeClr val="lt1"/>
                </a:solidFill>
                <a:latin typeface="Taviraj"/>
                <a:ea typeface="Taviraj"/>
                <a:cs typeface="Taviraj"/>
                <a:sym typeface="Taviraj"/>
              </a:defRPr>
            </a:lvl4pPr>
            <a:lvl5pPr lvl="4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Taviraj"/>
              <a:buNone/>
              <a:defRPr>
                <a:solidFill>
                  <a:schemeClr val="lt1"/>
                </a:solidFill>
                <a:latin typeface="Taviraj"/>
                <a:ea typeface="Taviraj"/>
                <a:cs typeface="Taviraj"/>
                <a:sym typeface="Taviraj"/>
              </a:defRPr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Taviraj"/>
              <a:buNone/>
              <a:defRPr>
                <a:solidFill>
                  <a:schemeClr val="lt1"/>
                </a:solidFill>
                <a:latin typeface="Taviraj"/>
                <a:ea typeface="Taviraj"/>
                <a:cs typeface="Taviraj"/>
                <a:sym typeface="Taviraj"/>
              </a:defRPr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Taviraj"/>
              <a:buNone/>
              <a:defRPr>
                <a:solidFill>
                  <a:schemeClr val="lt1"/>
                </a:solidFill>
                <a:latin typeface="Taviraj"/>
                <a:ea typeface="Taviraj"/>
                <a:cs typeface="Taviraj"/>
                <a:sym typeface="Taviraj"/>
              </a:defRPr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Taviraj"/>
              <a:buNone/>
              <a:defRPr>
                <a:solidFill>
                  <a:schemeClr val="lt1"/>
                </a:solidFill>
                <a:latin typeface="Taviraj"/>
                <a:ea typeface="Taviraj"/>
                <a:cs typeface="Taviraj"/>
                <a:sym typeface="Taviraj"/>
              </a:defRPr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Taviraj"/>
              <a:buNone/>
              <a:defRPr>
                <a:solidFill>
                  <a:schemeClr val="lt1"/>
                </a:solidFill>
                <a:latin typeface="Taviraj"/>
                <a:ea typeface="Taviraj"/>
                <a:cs typeface="Taviraj"/>
                <a:sym typeface="Taviraj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divider 2" type="twoColTx">
  <p:cSld name="TITLE_AND_TWO_COLUMNS">
    <p:bg>
      <p:bgPr>
        <a:solidFill>
          <a:schemeClr val="accent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7"/>
          <p:cNvGrpSpPr/>
          <p:nvPr/>
        </p:nvGrpSpPr>
        <p:grpSpPr>
          <a:xfrm>
            <a:off x="-579125" y="-3825"/>
            <a:ext cx="5151000" cy="5151025"/>
            <a:chOff x="-571505" y="-7638"/>
            <a:chExt cx="5151000" cy="5151025"/>
          </a:xfrm>
        </p:grpSpPr>
        <p:sp>
          <p:nvSpPr>
            <p:cNvPr id="51" name="Google Shape;51;p7"/>
            <p:cNvSpPr/>
            <p:nvPr/>
          </p:nvSpPr>
          <p:spPr>
            <a:xfrm>
              <a:off x="-571505" y="-7638"/>
              <a:ext cx="5151000" cy="5151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7"/>
            <p:cNvSpPr/>
            <p:nvPr/>
          </p:nvSpPr>
          <p:spPr>
            <a:xfrm>
              <a:off x="7621" y="-7612"/>
              <a:ext cx="2042100" cy="515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3" name="Google Shape;53;p7"/>
          <p:cNvSpPr/>
          <p:nvPr>
            <p:ph idx="2" type="pic"/>
          </p:nvPr>
        </p:nvSpPr>
        <p:spPr>
          <a:xfrm>
            <a:off x="4572000" y="-3900"/>
            <a:ext cx="4572000" cy="515100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7"/>
          <p:cNvSpPr txBox="1"/>
          <p:nvPr>
            <p:ph type="title"/>
          </p:nvPr>
        </p:nvSpPr>
        <p:spPr>
          <a:xfrm>
            <a:off x="209485" y="1529000"/>
            <a:ext cx="4248600" cy="15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divider 3" type="titleOnly">
  <p:cSld name="TITLE_ONLY">
    <p:bg>
      <p:bgPr>
        <a:solidFill>
          <a:schemeClr val="dk1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/>
          <p:nvPr/>
        </p:nvSpPr>
        <p:spPr>
          <a:xfrm rot="5400000">
            <a:off x="3283050" y="-717427"/>
            <a:ext cx="2577900" cy="9144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CC7D1"/>
              </a:solidFill>
            </a:endParaRPr>
          </a:p>
        </p:txBody>
      </p:sp>
      <p:sp>
        <p:nvSpPr>
          <p:cNvPr id="57" name="Google Shape;57;p8"/>
          <p:cNvSpPr/>
          <p:nvPr/>
        </p:nvSpPr>
        <p:spPr>
          <a:xfrm rot="5400000">
            <a:off x="1993475" y="564625"/>
            <a:ext cx="2577900" cy="65799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58CFB"/>
              </a:solidFill>
            </a:endParaRPr>
          </a:p>
        </p:txBody>
      </p:sp>
      <p:sp>
        <p:nvSpPr>
          <p:cNvPr id="58" name="Google Shape;58;p8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59" name="Google Shape;59;p8"/>
          <p:cNvSpPr txBox="1"/>
          <p:nvPr>
            <p:ph idx="1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type="title"/>
          </p:nvPr>
        </p:nvSpPr>
        <p:spPr>
          <a:xfrm>
            <a:off x="209475" y="1298875"/>
            <a:ext cx="6642300" cy="126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2" type="subTitle"/>
          </p:nvPr>
        </p:nvSpPr>
        <p:spPr>
          <a:xfrm>
            <a:off x="219106" y="4395348"/>
            <a:ext cx="4294800" cy="3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  <p:sp>
        <p:nvSpPr>
          <p:cNvPr id="62" name="Google Shape;62;p8"/>
          <p:cNvSpPr/>
          <p:nvPr>
            <p:ph idx="3" type="pic"/>
          </p:nvPr>
        </p:nvSpPr>
        <p:spPr>
          <a:xfrm>
            <a:off x="6572375" y="2563375"/>
            <a:ext cx="2571600" cy="2571600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eport detail">
  <p:cSld name="ONE_COLUM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104800" y="1671550"/>
            <a:ext cx="89346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5" name="Google Shape;65;p9"/>
          <p:cNvSpPr/>
          <p:nvPr/>
        </p:nvSpPr>
        <p:spPr>
          <a:xfrm>
            <a:off x="100" y="2571869"/>
            <a:ext cx="9144000" cy="2571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9"/>
          <p:cNvSpPr txBox="1"/>
          <p:nvPr>
            <p:ph idx="2" type="title"/>
          </p:nvPr>
        </p:nvSpPr>
        <p:spPr>
          <a:xfrm>
            <a:off x="104800" y="2827250"/>
            <a:ext cx="89346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68" name="Google Shape;68;p9"/>
          <p:cNvSpPr txBox="1"/>
          <p:nvPr>
            <p:ph idx="1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Taviraj Light"/>
              <a:buNone/>
              <a:defRPr b="0" sz="800">
                <a:solidFill>
                  <a:schemeClr val="dk2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247200" y="1226350"/>
            <a:ext cx="4248600" cy="335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1" name="Google Shape;71;p10"/>
          <p:cNvSpPr/>
          <p:nvPr/>
        </p:nvSpPr>
        <p:spPr>
          <a:xfrm rot="10800000">
            <a:off x="7055400" y="0"/>
            <a:ext cx="2088600" cy="2601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74B2E"/>
              </a:solidFill>
            </a:endParaRPr>
          </a:p>
        </p:txBody>
      </p:sp>
      <p:sp>
        <p:nvSpPr>
          <p:cNvPr id="72" name="Google Shape;72;p10"/>
          <p:cNvSpPr txBox="1"/>
          <p:nvPr>
            <p:ph idx="2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aviraj Light"/>
              <a:buNone/>
              <a:defRPr b="0" sz="800">
                <a:solidFill>
                  <a:schemeClr val="dk1"/>
                </a:solidFill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20.xml"/><Relationship Id="rId42" Type="http://schemas.openxmlformats.org/officeDocument/2006/relationships/theme" Target="../theme/theme2.xml"/><Relationship Id="rId41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23400" y="160150"/>
            <a:ext cx="8232300" cy="14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Font typeface="Taviraj Light"/>
              <a:buNone/>
              <a:defRPr sz="7000">
                <a:latin typeface="Taviraj Light"/>
                <a:ea typeface="Taviraj Light"/>
                <a:cs typeface="Taviraj Light"/>
                <a:sym typeface="Taviraj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Font typeface="Taviraj Light"/>
              <a:buNone/>
              <a:defRPr sz="7000">
                <a:latin typeface="Taviraj Light"/>
                <a:ea typeface="Taviraj Light"/>
                <a:cs typeface="Taviraj Light"/>
                <a:sym typeface="Taviraj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Font typeface="Taviraj Light"/>
              <a:buNone/>
              <a:defRPr sz="7000">
                <a:latin typeface="Taviraj Light"/>
                <a:ea typeface="Taviraj Light"/>
                <a:cs typeface="Taviraj Light"/>
                <a:sym typeface="Taviraj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Font typeface="Taviraj Light"/>
              <a:buNone/>
              <a:defRPr sz="7000">
                <a:latin typeface="Taviraj Light"/>
                <a:ea typeface="Taviraj Light"/>
                <a:cs typeface="Taviraj Light"/>
                <a:sym typeface="Taviraj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Font typeface="Taviraj Light"/>
              <a:buNone/>
              <a:defRPr sz="7000">
                <a:latin typeface="Taviraj Light"/>
                <a:ea typeface="Taviraj Light"/>
                <a:cs typeface="Taviraj Light"/>
                <a:sym typeface="Taviraj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Font typeface="Taviraj Light"/>
              <a:buNone/>
              <a:defRPr sz="7000">
                <a:latin typeface="Taviraj Light"/>
                <a:ea typeface="Taviraj Light"/>
                <a:cs typeface="Taviraj Light"/>
                <a:sym typeface="Taviraj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Font typeface="Taviraj Light"/>
              <a:buNone/>
              <a:defRPr sz="7000">
                <a:latin typeface="Taviraj Light"/>
                <a:ea typeface="Taviraj Light"/>
                <a:cs typeface="Taviraj Light"/>
                <a:sym typeface="Taviraj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Font typeface="Taviraj Light"/>
              <a:buNone/>
              <a:defRPr sz="7000">
                <a:latin typeface="Taviraj Light"/>
                <a:ea typeface="Taviraj Light"/>
                <a:cs typeface="Taviraj Light"/>
                <a:sym typeface="Taviraj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Font typeface="Taviraj Light"/>
              <a:buNone/>
              <a:defRPr sz="7000"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0" y="1879700"/>
            <a:ext cx="4396500" cy="29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●"/>
              <a:defRPr>
                <a:latin typeface="Taviraj Light"/>
                <a:ea typeface="Taviraj Light"/>
                <a:cs typeface="Taviraj Light"/>
                <a:sym typeface="Taviraj Ligh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○"/>
              <a:defRPr>
                <a:latin typeface="Taviraj Light"/>
                <a:ea typeface="Taviraj Light"/>
                <a:cs typeface="Taviraj Light"/>
                <a:sym typeface="Taviraj Ligh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■"/>
              <a:defRPr>
                <a:latin typeface="Taviraj Light"/>
                <a:ea typeface="Taviraj Light"/>
                <a:cs typeface="Taviraj Light"/>
                <a:sym typeface="Taviraj Ligh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●"/>
              <a:defRPr>
                <a:latin typeface="Taviraj Light"/>
                <a:ea typeface="Taviraj Light"/>
                <a:cs typeface="Taviraj Light"/>
                <a:sym typeface="Taviraj Ligh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○"/>
              <a:defRPr>
                <a:latin typeface="Taviraj Light"/>
                <a:ea typeface="Taviraj Light"/>
                <a:cs typeface="Taviraj Light"/>
                <a:sym typeface="Taviraj Ligh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■"/>
              <a:defRPr>
                <a:latin typeface="Taviraj Light"/>
                <a:ea typeface="Taviraj Light"/>
                <a:cs typeface="Taviraj Light"/>
                <a:sym typeface="Taviraj Ligh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●"/>
              <a:defRPr>
                <a:latin typeface="Taviraj Light"/>
                <a:ea typeface="Taviraj Light"/>
                <a:cs typeface="Taviraj Light"/>
                <a:sym typeface="Taviraj Ligh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○"/>
              <a:defRPr>
                <a:latin typeface="Taviraj Light"/>
                <a:ea typeface="Taviraj Light"/>
                <a:cs typeface="Taviraj Light"/>
                <a:sym typeface="Taviraj Ligh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■"/>
              <a:defRPr>
                <a:latin typeface="Taviraj Light"/>
                <a:ea typeface="Taviraj Light"/>
                <a:cs typeface="Taviraj Light"/>
                <a:sym typeface="Taviraj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204">
          <p15:clr>
            <a:srgbClr val="E46962"/>
          </p15:clr>
        </p15:guide>
        <p15:guide id="2" pos="546">
          <p15:clr>
            <a:srgbClr val="E46962"/>
          </p15:clr>
        </p15:guide>
        <p15:guide id="3" pos="1432">
          <p15:clr>
            <a:srgbClr val="E46962"/>
          </p15:clr>
        </p15:guide>
        <p15:guide id="4" pos="2880">
          <p15:clr>
            <a:srgbClr val="E46962"/>
          </p15:clr>
        </p15:guide>
        <p15:guide id="5" pos="4316">
          <p15:clr>
            <a:srgbClr val="E46962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3"/>
          <p:cNvSpPr txBox="1"/>
          <p:nvPr>
            <p:ph type="title"/>
          </p:nvPr>
        </p:nvSpPr>
        <p:spPr>
          <a:xfrm>
            <a:off x="217263" y="609100"/>
            <a:ext cx="8406000" cy="16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Case 2</a:t>
            </a:r>
            <a:endParaRPr/>
          </a:p>
        </p:txBody>
      </p:sp>
      <p:sp>
        <p:nvSpPr>
          <p:cNvPr id="249" name="Google Shape;249;p43"/>
          <p:cNvSpPr txBox="1"/>
          <p:nvPr>
            <p:ph idx="1" type="subTitle"/>
          </p:nvPr>
        </p:nvSpPr>
        <p:spPr>
          <a:xfrm>
            <a:off x="1926050" y="3396025"/>
            <a:ext cx="2724000" cy="93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Connor Button, Emily Brodie, Katie Duras, Nolan Dangela, Sydney Conroy</a:t>
            </a:r>
            <a:endParaRPr/>
          </a:p>
        </p:txBody>
      </p:sp>
      <p:sp>
        <p:nvSpPr>
          <p:cNvPr id="250" name="Google Shape;250;p43"/>
          <p:cNvSpPr txBox="1"/>
          <p:nvPr>
            <p:ph idx="2" type="subTitle"/>
          </p:nvPr>
        </p:nvSpPr>
        <p:spPr>
          <a:xfrm>
            <a:off x="6576050" y="3396025"/>
            <a:ext cx="2571600" cy="93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3</a:t>
            </a:r>
            <a:endParaRPr/>
          </a:p>
        </p:txBody>
      </p:sp>
      <p:sp>
        <p:nvSpPr>
          <p:cNvPr id="251" name="Google Shape;251;p43"/>
          <p:cNvSpPr txBox="1"/>
          <p:nvPr>
            <p:ph idx="3" type="subTitle"/>
          </p:nvPr>
        </p:nvSpPr>
        <p:spPr>
          <a:xfrm>
            <a:off x="7055300" y="0"/>
            <a:ext cx="2088600" cy="2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 231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" name="Google Shape;314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6600" y="188763"/>
            <a:ext cx="8530776" cy="4824137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52"/>
          <p:cNvSpPr/>
          <p:nvPr/>
        </p:nvSpPr>
        <p:spPr>
          <a:xfrm>
            <a:off x="323375" y="173275"/>
            <a:ext cx="8514000" cy="48240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aviraj Light"/>
              <a:ea typeface="Taviraj Light"/>
              <a:cs typeface="Taviraj Light"/>
              <a:sym typeface="Taviraj Ligh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53"/>
          <p:cNvSpPr txBox="1"/>
          <p:nvPr>
            <p:ph type="title"/>
          </p:nvPr>
        </p:nvSpPr>
        <p:spPr>
          <a:xfrm>
            <a:off x="190158" y="316675"/>
            <a:ext cx="83859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Risks and Summary</a:t>
            </a:r>
            <a:endParaRPr sz="5000"/>
          </a:p>
        </p:txBody>
      </p:sp>
      <p:sp>
        <p:nvSpPr>
          <p:cNvPr id="321" name="Google Shape;321;p53"/>
          <p:cNvSpPr txBox="1"/>
          <p:nvPr>
            <p:ph idx="2" type="body"/>
          </p:nvPr>
        </p:nvSpPr>
        <p:spPr>
          <a:xfrm>
            <a:off x="190150" y="1245175"/>
            <a:ext cx="2782800" cy="35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viraj"/>
                <a:ea typeface="Taviraj"/>
                <a:cs typeface="Taviraj"/>
                <a:sym typeface="Taviraj"/>
              </a:rPr>
              <a:t>Loss of market share: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Risk</a:t>
            </a: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:</a:t>
            </a:r>
            <a:endParaRPr b="1">
              <a:solidFill>
                <a:schemeClr val="dk2"/>
              </a:solidFill>
              <a:latin typeface="Taviraj"/>
              <a:ea typeface="Taviraj"/>
              <a:cs typeface="Taviraj"/>
              <a:sym typeface="Taviraj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Alienation of small-businesses, may increase the already increasing churn.</a:t>
            </a:r>
            <a:endParaRPr b="1">
              <a:latin typeface="Taviraj"/>
              <a:ea typeface="Taviraj"/>
              <a:cs typeface="Taviraj"/>
              <a:sym typeface="Taviraj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Mitigation:</a:t>
            </a:r>
            <a:endParaRPr b="1">
              <a:solidFill>
                <a:schemeClr val="dk2"/>
              </a:solidFill>
              <a:latin typeface="Taviraj"/>
              <a:ea typeface="Taviraj"/>
              <a:cs typeface="Taviraj"/>
              <a:sym typeface="Taviraj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Maintain low cost plans to keep current small-business customers.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Utilize inside-sales segment to increase customer support and CRM.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Hone positioning to differentiate from competitors, primarily Celigo and Integritaley.</a:t>
            </a:r>
            <a:endParaRPr/>
          </a:p>
        </p:txBody>
      </p:sp>
      <p:sp>
        <p:nvSpPr>
          <p:cNvPr id="322" name="Google Shape;322;p53"/>
          <p:cNvSpPr txBox="1"/>
          <p:nvPr>
            <p:ph idx="1" type="body"/>
          </p:nvPr>
        </p:nvSpPr>
        <p:spPr>
          <a:xfrm>
            <a:off x="3123700" y="1245175"/>
            <a:ext cx="2782800" cy="35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rPr>
              <a:t>Slow Mid-Market adoption: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viraj"/>
                <a:ea typeface="Taviraj"/>
                <a:cs typeface="Taviraj"/>
                <a:sym typeface="Taviraj"/>
              </a:rPr>
              <a:t>Risk:</a:t>
            </a:r>
            <a:endParaRPr b="1">
              <a:solidFill>
                <a:srgbClr val="000000"/>
              </a:solidFill>
              <a:latin typeface="Taviraj"/>
              <a:ea typeface="Taviraj"/>
              <a:cs typeface="Taviraj"/>
              <a:sym typeface="Taviraj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Mid-Market companies may not resonate with TTV positioning.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viraj"/>
                <a:ea typeface="Taviraj"/>
                <a:cs typeface="Taviraj"/>
                <a:sym typeface="Taviraj"/>
              </a:rPr>
              <a:t>Mitigation:</a:t>
            </a:r>
            <a:endParaRPr b="1">
              <a:solidFill>
                <a:srgbClr val="000000"/>
              </a:solidFill>
              <a:latin typeface="Taviraj"/>
              <a:ea typeface="Taviraj"/>
              <a:cs typeface="Taviraj"/>
              <a:sym typeface="Taviraj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Strengthen TTV positioning with customer success studies utilizing content marketing.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Sales platform to push free and starter bundles to show measurable value.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Use partnerships and co-marketing content to reinforce mid-market identity.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23" name="Google Shape;323;p53"/>
          <p:cNvSpPr txBox="1"/>
          <p:nvPr>
            <p:ph idx="4294967295" type="body"/>
          </p:nvPr>
        </p:nvSpPr>
        <p:spPr>
          <a:xfrm>
            <a:off x="6057250" y="1245175"/>
            <a:ext cx="2957100" cy="35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viraj"/>
                <a:ea typeface="Taviraj"/>
                <a:cs typeface="Taviraj"/>
                <a:sym typeface="Taviraj"/>
              </a:rPr>
              <a:t>Competitive </a:t>
            </a:r>
            <a:r>
              <a:rPr b="1" lang="en">
                <a:latin typeface="Taviraj"/>
                <a:ea typeface="Taviraj"/>
                <a:cs typeface="Taviraj"/>
                <a:sym typeface="Taviraj"/>
              </a:rPr>
              <a:t>Differentiation</a:t>
            </a:r>
            <a:endParaRPr b="1">
              <a:latin typeface="Taviraj"/>
              <a:ea typeface="Taviraj"/>
              <a:cs typeface="Taviraj"/>
              <a:sym typeface="Taviraj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Risk:</a:t>
            </a:r>
            <a:endParaRPr b="1">
              <a:latin typeface="Taviraj"/>
              <a:ea typeface="Taviraj"/>
              <a:cs typeface="Taviraj"/>
              <a:sym typeface="Taviraj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Replication of TTV model by competitors.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Celigo lowers prices to compete/changes to subscription model instead of custom programs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Mitigation:</a:t>
            </a:r>
            <a:endParaRPr b="1">
              <a:solidFill>
                <a:schemeClr val="dk2"/>
              </a:solidFill>
              <a:latin typeface="Taviraj"/>
              <a:ea typeface="Taviraj"/>
              <a:cs typeface="Taviraj"/>
              <a:sym typeface="Taviraj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Utilize first movers advantage to strengthen brand identity and program, further from competitors.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Use internal agents to further enhance customer benefit.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4"/>
          <p:cNvSpPr txBox="1"/>
          <p:nvPr>
            <p:ph idx="2" type="body"/>
          </p:nvPr>
        </p:nvSpPr>
        <p:spPr>
          <a:xfrm>
            <a:off x="1601300" y="1842475"/>
            <a:ext cx="59496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Customers: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/>
              <a:t>small organizations, mid-market, and enterprise organizations.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Collaborators:</a:t>
            </a:r>
            <a:r>
              <a:rPr b="1" lang="en">
                <a:solidFill>
                  <a:schemeClr val="dk1"/>
                </a:solidFill>
                <a:latin typeface="Taviraj"/>
                <a:ea typeface="Taviraj"/>
                <a:cs typeface="Taviraj"/>
                <a:sym typeface="Taviraj"/>
              </a:rPr>
              <a:t> </a:t>
            </a:r>
            <a:r>
              <a:rPr lang="en">
                <a:solidFill>
                  <a:schemeClr val="dk1"/>
                </a:solidFill>
              </a:rPr>
              <a:t>more than 3,000 web applications.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Competitors: </a:t>
            </a:r>
            <a:r>
              <a:rPr lang="en">
                <a:solidFill>
                  <a:schemeClr val="dk1"/>
                </a:solidFill>
              </a:rPr>
              <a:t>Salesforce/</a:t>
            </a:r>
            <a:r>
              <a:rPr lang="en"/>
              <a:t>Mulesoft, Workato, Celigo, Integrately, and n8n.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Context:</a:t>
            </a:r>
            <a:r>
              <a:rPr b="1" lang="en">
                <a:latin typeface="Taviraj"/>
                <a:ea typeface="Taviraj"/>
                <a:cs typeface="Taviraj"/>
                <a:sym typeface="Taviraj"/>
              </a:rPr>
              <a:t> </a:t>
            </a:r>
            <a:r>
              <a:rPr lang="en"/>
              <a:t>AI is now more prevalent.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Company:</a:t>
            </a:r>
            <a:r>
              <a:rPr lang="en"/>
              <a:t> In prior years, the company has achieved great success. They have knowledgeable employees; however, they face financial and human resource challenges.</a:t>
            </a:r>
            <a:endParaRPr/>
          </a:p>
        </p:txBody>
      </p:sp>
      <p:sp>
        <p:nvSpPr>
          <p:cNvPr id="329" name="Google Shape;329;p54"/>
          <p:cNvSpPr txBox="1"/>
          <p:nvPr>
            <p:ph type="title"/>
          </p:nvPr>
        </p:nvSpPr>
        <p:spPr>
          <a:xfrm>
            <a:off x="7" y="0"/>
            <a:ext cx="82359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Appendix (Size-Up, Issues)</a:t>
            </a:r>
            <a:endParaRPr/>
          </a:p>
        </p:txBody>
      </p:sp>
      <p:sp>
        <p:nvSpPr>
          <p:cNvPr id="330" name="Google Shape;330;p54"/>
          <p:cNvSpPr txBox="1"/>
          <p:nvPr>
            <p:ph idx="4294967295" type="subTitle"/>
          </p:nvPr>
        </p:nvSpPr>
        <p:spPr>
          <a:xfrm>
            <a:off x="3180602" y="1328000"/>
            <a:ext cx="2782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5C Analysis</a:t>
            </a:r>
            <a:endParaRPr sz="2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55"/>
          <p:cNvSpPr txBox="1"/>
          <p:nvPr>
            <p:ph type="title"/>
          </p:nvPr>
        </p:nvSpPr>
        <p:spPr>
          <a:xfrm>
            <a:off x="7" y="0"/>
            <a:ext cx="82359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Appendix (Positioning)</a:t>
            </a:r>
            <a:endParaRPr/>
          </a:p>
        </p:txBody>
      </p:sp>
      <p:graphicFrame>
        <p:nvGraphicFramePr>
          <p:cNvPr id="336" name="Google Shape;336;p55"/>
          <p:cNvGraphicFramePr/>
          <p:nvPr/>
        </p:nvGraphicFramePr>
        <p:xfrm>
          <a:off x="0" y="717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{469F9F64-4577-469E-A348-ED1D1931D89E}</a:tableStyleId>
              </a:tblPr>
              <a:tblGrid>
                <a:gridCol w="906675"/>
                <a:gridCol w="1827325"/>
                <a:gridCol w="965525"/>
                <a:gridCol w="3063400"/>
                <a:gridCol w="2381075"/>
              </a:tblGrid>
              <a:tr h="482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Competitor</a:t>
                      </a:r>
                      <a:endParaRPr b="1"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Product Characteristics</a:t>
                      </a:r>
                      <a:endParaRPr b="1"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Segment Focus</a:t>
                      </a:r>
                      <a:endParaRPr b="1"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Implications for time to Value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Why MurhamCo Wins on TTV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</a:tr>
              <a:tr h="985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Mulesoft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Provides an API platform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Not no-code like MurhamCo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Designed for large-scale integrations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Primarily large enterprises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API-driven and developer-oriented integrations inherently require more technical setup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Enterprise clients typically go through longer implementation cycles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Point, Click, and Automate model avoids API development → faster setup, fewer technical steps, rapid TTV for mid-market teams without IT capacity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</a:tr>
              <a:tr h="985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Workato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Also no-code, but focused on “recipes” (pre-built instructions)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Provides packaged flows by function and app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Mid-market (38%) and Enterprise (35%)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Recipes must be selected, adapted, and configured → introduces more upfront selection work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Larger enterprise focus implies more complex use cases → longer time to initial value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Enables users to build workflows without recipe configuration, speeding up trial → activation → value in the “End-User Era” where daily usefulness matters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</a:tr>
              <a:tr h="1105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Celigo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Hybrid: no-code flow builder + REST/HTTP/SQL/JS extensions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Has an integration marketplace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Mid-market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</a:t>
                      </a:r>
                      <a:r>
                        <a:rPr lang="en" sz="1000"/>
                        <a:t>Hybrid no-code + developer scripting increases complexity → slower onboarding, more steps before first usable workflow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Marketplace integrations require selection + setup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MurhamCo avoids developer tooling entirely → less setup friction, ideal for mid-market buyers who prioritize ease of setup + ease of use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</a:tr>
              <a:tr h="865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Integratley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“1-click” integrations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250,000 ready integrations across 350 apps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Small business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Very fast setup but limited depth (only 350 apps vs MurhamCo’s 3,000+)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• Not designed for mid-market’s more complex multi-app workflows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MurhamCo matches simplicity while offering 10× app coverage (3,000 apps). This gives both speed + depth, which mid-market requires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56"/>
          <p:cNvSpPr txBox="1"/>
          <p:nvPr>
            <p:ph type="title"/>
          </p:nvPr>
        </p:nvSpPr>
        <p:spPr>
          <a:xfrm>
            <a:off x="10" y="0"/>
            <a:ext cx="93018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Appendix (IMC and Distribution)</a:t>
            </a:r>
            <a:endParaRPr/>
          </a:p>
        </p:txBody>
      </p:sp>
      <p:graphicFrame>
        <p:nvGraphicFramePr>
          <p:cNvPr id="342" name="Google Shape;342;p56"/>
          <p:cNvGraphicFramePr/>
          <p:nvPr/>
        </p:nvGraphicFramePr>
        <p:xfrm>
          <a:off x="125125" y="747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{469F9F64-4577-469E-A348-ED1D1931D89E}</a:tableStyleId>
              </a:tblPr>
              <a:tblGrid>
                <a:gridCol w="1778750"/>
                <a:gridCol w="1778750"/>
                <a:gridCol w="1778750"/>
                <a:gridCol w="1778750"/>
                <a:gridCol w="1778750"/>
              </a:tblGrid>
              <a:tr h="351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Lever</a:t>
                      </a:r>
                      <a:endParaRPr b="1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Sales Agents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Paid Ads/SEO/SEM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Content Marketing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Partner Sales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</a:tr>
              <a:tr h="371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Distribution Focus</a:t>
                      </a:r>
                      <a:endParaRPr b="1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H</a:t>
                      </a:r>
                      <a:r>
                        <a:rPr lang="en" sz="1000"/>
                        <a:t>uman-led distribution, guiding customers through buying journeys.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P</a:t>
                      </a:r>
                      <a:r>
                        <a:rPr lang="en" sz="1000"/>
                        <a:t>rimary channel for mid-market conversion, managing demos, configuration, and onboarding.</a:t>
                      </a:r>
                      <a:br>
                        <a:rPr lang="en" sz="1000"/>
                      </a:br>
                      <a:r>
                        <a:rPr lang="en" sz="1000"/>
                        <a:t>- Bridges self-serve sector into activated accounts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T</a:t>
                      </a:r>
                      <a:r>
                        <a:rPr lang="en" sz="1000"/>
                        <a:t>op-of-funnel self-serve acquisition by capturing search intent and routing users directly into signups.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Expands reach by placing MurhamCo where users naturally search for automation solutions.</a:t>
                      </a:r>
                      <a:br>
                        <a:rPr lang="en" sz="1000"/>
                      </a:br>
                      <a:r>
                        <a:rPr lang="en" sz="1000"/>
                        <a:t>- Fuels PLG by delivering high-intent traffic straight to free trials or product pages.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</a:t>
                      </a:r>
                      <a:r>
                        <a:rPr lang="en" sz="1000"/>
                        <a:t>Distributes MurhamCo through discovery, pulling users via blogs, tutorials, and guides.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</a:t>
                      </a:r>
                      <a:r>
                        <a:rPr lang="en" sz="1000"/>
                        <a:t>Supports PLG by arming users with knowledge that reduces friction in setup and exploration (books, reports)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</a:t>
                      </a:r>
                      <a:r>
                        <a:rPr lang="en" sz="1000"/>
                        <a:t>Extends product reach as internet traffic.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D</a:t>
                      </a:r>
                      <a:r>
                        <a:rPr lang="en" sz="1000"/>
                        <a:t>istribution through </a:t>
                      </a:r>
                      <a:r>
                        <a:rPr lang="en" sz="1000"/>
                        <a:t>already</a:t>
                      </a:r>
                      <a:r>
                        <a:rPr lang="en" sz="1000"/>
                        <a:t> used channels (Slack, NetSuite, QuickBooks integrations).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Uses certified partners as deployment channels for new growth (enterprise)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Reaches new markets through co-selling and co-marketing with established technology partners.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</a:tr>
              <a:tr h="510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Justification, focused on reducing CAC</a:t>
                      </a:r>
                      <a:endParaRPr b="1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Largest cost driver.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critical for mid-market conversion.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Funds sales reps, onboarding specialists, demos, and customer relationship management.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Converts leads from self-service funnel into paid accounts, increasing activations.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-Builds awareness visibility to enable segmentation switch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Assists with LLM optimization to further visibility.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Short-term volume lever while organic channels mature.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Increases user-initiated SaaS purchases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Continuing existing library content for current customers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Strengthens organic acquisition and activation for PLG funnel.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Supports mid-market awareness without major CAC increase.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Expand content to Co-Market with others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Builds enterprise credibility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Reduces churn through ecosystem integrations.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Trains and certifies ERP partners (e.g., Slack, QuickBooks, NetSuite).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- Expands reach into upper mid-market and enterprise</a:t>
                      </a:r>
                      <a:endParaRPr sz="1000"/>
                    </a:p>
                  </a:txBody>
                  <a:tcPr marT="91425" marB="91425" marR="91425" marL="91425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4"/>
          <p:cNvSpPr txBox="1"/>
          <p:nvPr>
            <p:ph idx="2" type="body"/>
          </p:nvPr>
        </p:nvSpPr>
        <p:spPr>
          <a:xfrm>
            <a:off x="226200" y="1659800"/>
            <a:ext cx="4094100" cy="23997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Real value to end-user</a:t>
            </a:r>
            <a:endParaRPr b="1">
              <a:solidFill>
                <a:schemeClr val="dk2"/>
              </a:solidFill>
              <a:latin typeface="Taviraj"/>
              <a:ea typeface="Taviraj"/>
              <a:cs typeface="Taviraj"/>
              <a:sym typeface="Taviraj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Increases the customer’s productivity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Painful, serious problem</a:t>
            </a:r>
            <a:endParaRPr b="1">
              <a:solidFill>
                <a:schemeClr val="dk2"/>
              </a:solidFill>
              <a:latin typeface="Taviraj"/>
              <a:ea typeface="Taviraj"/>
              <a:cs typeface="Taviraj"/>
              <a:sym typeface="Taviraj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Four main competitors entered the market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Collaboration with more than 3,000 web applications.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Robust market, margin, $</a:t>
            </a:r>
            <a:endParaRPr b="1">
              <a:solidFill>
                <a:schemeClr val="dk2"/>
              </a:solidFill>
              <a:latin typeface="Taviraj"/>
              <a:ea typeface="Taviraj"/>
              <a:cs typeface="Taviraj"/>
              <a:sym typeface="Taviraj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Has a value over 2 billion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Pricing is lower than that of competitors except for Integrately.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Taviraj"/>
                <a:ea typeface="Taviraj"/>
                <a:cs typeface="Taviraj"/>
                <a:sym typeface="Taviraj"/>
              </a:rPr>
              <a:t>Good fit, timing</a:t>
            </a:r>
            <a:endParaRPr b="1">
              <a:solidFill>
                <a:schemeClr val="dk2"/>
              </a:solidFill>
              <a:latin typeface="Taviraj"/>
              <a:ea typeface="Taviraj"/>
              <a:cs typeface="Taviraj"/>
              <a:sym typeface="Taviraj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MurhamCo already has a strong reputation.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AI is becoming more prevalent.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7" name="Google Shape;257;p44"/>
          <p:cNvSpPr txBox="1"/>
          <p:nvPr>
            <p:ph idx="4294967295" type="title"/>
          </p:nvPr>
        </p:nvSpPr>
        <p:spPr>
          <a:xfrm>
            <a:off x="190158" y="316675"/>
            <a:ext cx="86499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solidFill>
                  <a:schemeClr val="dk2"/>
                </a:solidFill>
              </a:rPr>
              <a:t>Size-Up, Issues, and Insights</a:t>
            </a:r>
            <a:endParaRPr sz="5000">
              <a:solidFill>
                <a:schemeClr val="dk2"/>
              </a:solidFill>
            </a:endParaRPr>
          </a:p>
        </p:txBody>
      </p:sp>
      <p:sp>
        <p:nvSpPr>
          <p:cNvPr id="258" name="Google Shape;258;p44"/>
          <p:cNvSpPr txBox="1"/>
          <p:nvPr>
            <p:ph idx="4294967295" type="subTitle"/>
          </p:nvPr>
        </p:nvSpPr>
        <p:spPr>
          <a:xfrm>
            <a:off x="1117402" y="1245175"/>
            <a:ext cx="2782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Size-Up</a:t>
            </a:r>
            <a:endParaRPr sz="2200"/>
          </a:p>
        </p:txBody>
      </p:sp>
      <p:sp>
        <p:nvSpPr>
          <p:cNvPr id="259" name="Google Shape;259;p44"/>
          <p:cNvSpPr txBox="1"/>
          <p:nvPr>
            <p:ph idx="1" type="body"/>
          </p:nvPr>
        </p:nvSpPr>
        <p:spPr>
          <a:xfrm>
            <a:off x="4510668" y="1659800"/>
            <a:ext cx="40941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MurhamCo’s current</a:t>
            </a:r>
            <a:r>
              <a:rPr lang="en">
                <a:solidFill>
                  <a:schemeClr val="dk1"/>
                </a:solidFill>
              </a:rPr>
              <a:t> target market is broad.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Rise in competitors, who are surpassing MurhamCo in some aspects.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Their integrated marketing communication consists mainly of content marketing.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solidFill>
                  <a:schemeClr val="dk1"/>
                </a:solidFill>
              </a:rPr>
              <a:t>Pricing is lower than that of competitors.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44"/>
          <p:cNvSpPr txBox="1"/>
          <p:nvPr>
            <p:ph idx="4294967295" type="subTitle"/>
          </p:nvPr>
        </p:nvSpPr>
        <p:spPr>
          <a:xfrm>
            <a:off x="5008025" y="1245175"/>
            <a:ext cx="3385800" cy="65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External a</a:t>
            </a:r>
            <a:r>
              <a:rPr lang="en" sz="2200"/>
              <a:t>nd Internal</a:t>
            </a:r>
            <a:r>
              <a:rPr lang="en" sz="2200"/>
              <a:t> Issues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5"/>
          <p:cNvSpPr txBox="1"/>
          <p:nvPr>
            <p:ph idx="1" type="body"/>
          </p:nvPr>
        </p:nvSpPr>
        <p:spPr>
          <a:xfrm>
            <a:off x="1046200" y="1399900"/>
            <a:ext cx="7057800" cy="239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I</a:t>
            </a:r>
            <a:r>
              <a:rPr lang="en" sz="1800">
                <a:solidFill>
                  <a:schemeClr val="dk1"/>
                </a:solidFill>
              </a:rPr>
              <a:t>ncrease activation of MurhamCo by those signing up.</a:t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Limit the number of customers who choose to cancel their subscriptions each month</a:t>
            </a:r>
            <a:r>
              <a:rPr lang="en" sz="1800">
                <a:solidFill>
                  <a:schemeClr val="dk1"/>
                </a:solidFill>
              </a:rPr>
              <a:t>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 sz="1800">
                <a:solidFill>
                  <a:schemeClr val="dk1"/>
                </a:solidFill>
              </a:rPr>
              <a:t>Match competitors on how easy MurhamCo can be to operate.</a:t>
            </a:r>
            <a:r>
              <a:rPr lang="en" sz="1900">
                <a:solidFill>
                  <a:schemeClr val="dk1"/>
                </a:solidFill>
              </a:rPr>
              <a:t> 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45"/>
          <p:cNvSpPr txBox="1"/>
          <p:nvPr>
            <p:ph type="title"/>
          </p:nvPr>
        </p:nvSpPr>
        <p:spPr>
          <a:xfrm>
            <a:off x="455850" y="367975"/>
            <a:ext cx="8232300" cy="9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Performance Goals</a:t>
            </a:r>
            <a:endParaRPr sz="5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6"/>
          <p:cNvSpPr txBox="1"/>
          <p:nvPr>
            <p:ph type="title"/>
          </p:nvPr>
        </p:nvSpPr>
        <p:spPr>
          <a:xfrm>
            <a:off x="323400" y="160150"/>
            <a:ext cx="8232300" cy="142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Marketing Strategy Overview</a:t>
            </a:r>
            <a:endParaRPr sz="5000"/>
          </a:p>
        </p:txBody>
      </p:sp>
      <p:sp>
        <p:nvSpPr>
          <p:cNvPr id="272" name="Google Shape;272;p46"/>
          <p:cNvSpPr txBox="1"/>
          <p:nvPr>
            <p:ph idx="1" type="body"/>
          </p:nvPr>
        </p:nvSpPr>
        <p:spPr>
          <a:xfrm>
            <a:off x="431700" y="2067550"/>
            <a:ext cx="8015700" cy="276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latin typeface="Taviraj"/>
                <a:ea typeface="Taviraj"/>
                <a:cs typeface="Taviraj"/>
                <a:sym typeface="Taviraj"/>
              </a:rPr>
              <a:t>Target Mid-Market customers</a:t>
            </a:r>
            <a:endParaRPr>
              <a:latin typeface="Taviraj"/>
              <a:ea typeface="Taviraj"/>
              <a:cs typeface="Taviraj"/>
              <a:sym typeface="Taviraj"/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latin typeface="Taviraj"/>
                <a:ea typeface="Taviraj"/>
                <a:cs typeface="Taviraj"/>
                <a:sym typeface="Taviraj"/>
              </a:rPr>
              <a:t>Position on fastest Time-to-Value</a:t>
            </a:r>
            <a:endParaRPr>
              <a:latin typeface="Taviraj"/>
              <a:ea typeface="Taviraj"/>
              <a:cs typeface="Taviraj"/>
              <a:sym typeface="Taviraj"/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latin typeface="Taviraj"/>
                <a:ea typeface="Taviraj"/>
                <a:cs typeface="Taviraj"/>
                <a:sym typeface="Taviraj"/>
              </a:rPr>
              <a:t>Modernize onboarding</a:t>
            </a:r>
            <a:endParaRPr>
              <a:latin typeface="Taviraj"/>
              <a:ea typeface="Taviraj"/>
              <a:cs typeface="Taviraj"/>
              <a:sym typeface="Taviraj"/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latin typeface="Taviraj"/>
                <a:ea typeface="Taviraj"/>
                <a:cs typeface="Taviraj"/>
                <a:sym typeface="Taviraj"/>
              </a:rPr>
              <a:t>Raise pricing + margins</a:t>
            </a:r>
            <a:endParaRPr>
              <a:latin typeface="Taviraj"/>
              <a:ea typeface="Taviraj"/>
              <a:cs typeface="Taviraj"/>
              <a:sym typeface="Taviraj"/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">
                <a:latin typeface="Taviraj"/>
                <a:ea typeface="Taviraj"/>
                <a:cs typeface="Taviraj"/>
                <a:sym typeface="Taviraj"/>
              </a:rPr>
              <a:t>Use balanced IMC plan to lower CAC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7"/>
          <p:cNvSpPr txBox="1"/>
          <p:nvPr>
            <p:ph type="title"/>
          </p:nvPr>
        </p:nvSpPr>
        <p:spPr>
          <a:xfrm>
            <a:off x="323400" y="160150"/>
            <a:ext cx="8232300" cy="9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ICP Described</a:t>
            </a:r>
            <a:endParaRPr sz="5000"/>
          </a:p>
        </p:txBody>
      </p:sp>
      <p:sp>
        <p:nvSpPr>
          <p:cNvPr id="278" name="Google Shape;278;p47"/>
          <p:cNvSpPr txBox="1"/>
          <p:nvPr/>
        </p:nvSpPr>
        <p:spPr>
          <a:xfrm>
            <a:off x="371800" y="1281100"/>
            <a:ext cx="8400300" cy="6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Taviraj Light"/>
              <a:buChar char="-"/>
            </a:pPr>
            <a:r>
              <a:rPr lang="en">
                <a:latin typeface="Taviraj Light"/>
                <a:ea typeface="Taviraj Light"/>
                <a:cs typeface="Taviraj Light"/>
                <a:sym typeface="Taviraj Light"/>
              </a:rPr>
              <a:t>Shift towards mid-market focused while still maintaining Small market customers</a:t>
            </a:r>
            <a:endParaRPr>
              <a:latin typeface="Taviraj Light"/>
              <a:ea typeface="Taviraj Light"/>
              <a:cs typeface="Taviraj Light"/>
              <a:sym typeface="Taviraj Light"/>
            </a:endParaRPr>
          </a:p>
        </p:txBody>
      </p:sp>
      <p:graphicFrame>
        <p:nvGraphicFramePr>
          <p:cNvPr id="279" name="Google Shape;279;p47"/>
          <p:cNvGraphicFramePr/>
          <p:nvPr/>
        </p:nvGraphicFramePr>
        <p:xfrm>
          <a:off x="3234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{469F9F64-4577-469E-A348-ED1D1931D89E}</a:tableStyleId>
              </a:tblPr>
              <a:tblGrid>
                <a:gridCol w="1427350"/>
                <a:gridCol w="863075"/>
                <a:gridCol w="2236875"/>
                <a:gridCol w="3705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Segment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Size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Pain Points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Murham Co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Small Market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0-50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Low </a:t>
                      </a:r>
                      <a:r>
                        <a:rPr lang="en" sz="1200"/>
                        <a:t>budget and </a:t>
                      </a:r>
                      <a:r>
                        <a:rPr lang="en" sz="1200"/>
                        <a:t>lack of tech expertise.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Flexible Price options and 1 click set up.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Mid Market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50-1000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Limited developer resources for integrations. Pressure to prove ROI. Highlight fast setup, clear ROI, and scalable integrations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Emphasize</a:t>
                      </a:r>
                      <a:r>
                        <a:rPr lang="en" sz="1200"/>
                        <a:t> “NO-Code”.Highlight fast setup, clear ROI, and scalable integrations. Use IMC to build trust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Enterprise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1000+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High implementation and support costs. Less </a:t>
                      </a:r>
                      <a:r>
                        <a:rPr lang="en" sz="1200"/>
                        <a:t>price</a:t>
                      </a:r>
                      <a:r>
                        <a:rPr lang="en" sz="1200"/>
                        <a:t> sensitive but needs quality support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 Compete through premium packages and dedicated enterprise support.</a:t>
                      </a:r>
                      <a:endParaRPr sz="1200"/>
                    </a:p>
                  </a:txBody>
                  <a:tcPr marT="91425" marB="91425" marR="91425" marL="91425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8"/>
          <p:cNvSpPr txBox="1"/>
          <p:nvPr>
            <p:ph type="title"/>
          </p:nvPr>
        </p:nvSpPr>
        <p:spPr>
          <a:xfrm>
            <a:off x="323400" y="160150"/>
            <a:ext cx="8232300" cy="87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Positioning Described</a:t>
            </a:r>
            <a:endParaRPr sz="5000"/>
          </a:p>
        </p:txBody>
      </p:sp>
      <p:sp>
        <p:nvSpPr>
          <p:cNvPr id="285" name="Google Shape;285;p48"/>
          <p:cNvSpPr txBox="1"/>
          <p:nvPr>
            <p:ph idx="1" type="body"/>
          </p:nvPr>
        </p:nvSpPr>
        <p:spPr>
          <a:xfrm>
            <a:off x="323400" y="1584550"/>
            <a:ext cx="8552100" cy="289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Taviraj"/>
              <a:buChar char="-"/>
            </a:pPr>
            <a:r>
              <a:rPr b="1" lang="en">
                <a:latin typeface="Taviraj"/>
                <a:ea typeface="Taviraj"/>
                <a:cs typeface="Taviraj"/>
                <a:sym typeface="Taviraj"/>
              </a:rPr>
              <a:t>Focus:</a:t>
            </a:r>
            <a:r>
              <a:rPr lang="en"/>
              <a:t> Speed of delivering value to customer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Taviraj"/>
              <a:buChar char="-"/>
            </a:pPr>
            <a:r>
              <a:rPr b="1" lang="en">
                <a:latin typeface="Taviraj"/>
                <a:ea typeface="Taviraj"/>
                <a:cs typeface="Taviraj"/>
                <a:sym typeface="Taviraj"/>
              </a:rPr>
              <a:t>Goal:</a:t>
            </a:r>
            <a:r>
              <a:rPr lang="en"/>
              <a:t> Differentiate by reducing friction between adoption and benefit realization.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Taviraj"/>
              <a:buChar char="-"/>
            </a:pPr>
            <a:r>
              <a:rPr b="1" lang="en">
                <a:latin typeface="Taviraj"/>
                <a:ea typeface="Taviraj"/>
                <a:cs typeface="Taviraj"/>
                <a:sym typeface="Taviraj"/>
              </a:rPr>
              <a:t>Example:</a:t>
            </a:r>
            <a:r>
              <a:rPr lang="en"/>
              <a:t> “Get real results in days, not months”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Shows a measurable ROI by positioning MurhamCo as the company that provides value quickly.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Most automatable processes at all levels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Ability to buy additional tasks/month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viraj"/>
                <a:ea typeface="Taviraj"/>
                <a:cs typeface="Taviraj"/>
                <a:sym typeface="Taviraj"/>
              </a:rPr>
              <a:t>Statement: </a:t>
            </a:r>
            <a:r>
              <a:rPr i="1" lang="en"/>
              <a:t>“For teams who need automation without IT bottlenecks, MurhamCo delivers the fastest time-to-value in the category; combining enterprise-grade app coverage with true no-code simplicity unmatched by MuleSoft, Workato, Celigo, and Integrately.</a:t>
            </a:r>
            <a:r>
              <a:rPr b="1" lang="en">
                <a:latin typeface="Taviraj"/>
                <a:ea typeface="Taviraj"/>
                <a:cs typeface="Taviraj"/>
                <a:sym typeface="Taviraj"/>
              </a:rPr>
              <a:t>”</a:t>
            </a:r>
            <a:endParaRPr b="1">
              <a:latin typeface="Taviraj"/>
              <a:ea typeface="Taviraj"/>
              <a:cs typeface="Taviraj"/>
              <a:sym typeface="Taviraj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48"/>
          <p:cNvSpPr txBox="1"/>
          <p:nvPr/>
        </p:nvSpPr>
        <p:spPr>
          <a:xfrm>
            <a:off x="323400" y="1030450"/>
            <a:ext cx="2543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aviraj Light"/>
                <a:ea typeface="Taviraj Light"/>
                <a:cs typeface="Taviraj Light"/>
                <a:sym typeface="Taviraj Light"/>
              </a:rPr>
              <a:t>Time to Value</a:t>
            </a:r>
            <a:endParaRPr sz="2400">
              <a:latin typeface="Taviraj Light"/>
              <a:ea typeface="Taviraj Light"/>
              <a:cs typeface="Taviraj Light"/>
              <a:sym typeface="Taviraj Ligh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9"/>
          <p:cNvSpPr txBox="1"/>
          <p:nvPr>
            <p:ph type="title"/>
          </p:nvPr>
        </p:nvSpPr>
        <p:spPr>
          <a:xfrm>
            <a:off x="323400" y="160150"/>
            <a:ext cx="8232300" cy="142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Total Customer Experience</a:t>
            </a:r>
            <a:endParaRPr sz="5000"/>
          </a:p>
        </p:txBody>
      </p:sp>
      <p:sp>
        <p:nvSpPr>
          <p:cNvPr id="292" name="Google Shape;292;p49"/>
          <p:cNvSpPr txBox="1"/>
          <p:nvPr>
            <p:ph idx="1" type="body"/>
          </p:nvPr>
        </p:nvSpPr>
        <p:spPr>
          <a:xfrm>
            <a:off x="867150" y="1584850"/>
            <a:ext cx="7361700" cy="26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High churn and </a:t>
            </a:r>
            <a:r>
              <a:rPr lang="en"/>
              <a:t>declining</a:t>
            </a:r>
            <a:r>
              <a:rPr lang="en"/>
              <a:t> sign-up to </a:t>
            </a:r>
            <a:r>
              <a:rPr lang="en"/>
              <a:t>activation</a:t>
            </a:r>
            <a:r>
              <a:rPr lang="en"/>
              <a:t> rates </a:t>
            </a:r>
            <a:r>
              <a:rPr lang="en"/>
              <a:t>indicate</a:t>
            </a:r>
            <a:r>
              <a:rPr lang="en"/>
              <a:t> a gap after </a:t>
            </a:r>
            <a:r>
              <a:rPr lang="en"/>
              <a:t>acquisition</a:t>
            </a:r>
            <a:r>
              <a:rPr lang="en"/>
              <a:t>.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Mid-market users may require more guidance than current self-directed program.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Modernizing</a:t>
            </a:r>
            <a:r>
              <a:rPr lang="en"/>
              <a:t> </a:t>
            </a:r>
            <a:r>
              <a:rPr lang="en"/>
              <a:t>onboarding</a:t>
            </a:r>
            <a:r>
              <a:rPr lang="en"/>
              <a:t> with a hybrid model: Self-serve and </a:t>
            </a:r>
            <a:r>
              <a:rPr lang="en"/>
              <a:t>optional</a:t>
            </a:r>
            <a:r>
              <a:rPr lang="en"/>
              <a:t> human assisted component.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Clearer onboarding and support can increase activation rates.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Enhancing post-purchase </a:t>
            </a:r>
            <a:r>
              <a:rPr lang="en"/>
              <a:t>experience</a:t>
            </a:r>
            <a:r>
              <a:rPr lang="en"/>
              <a:t> by notifying client on the time saved can </a:t>
            </a:r>
            <a:r>
              <a:rPr lang="en"/>
              <a:t>increase</a:t>
            </a:r>
            <a:r>
              <a:rPr lang="en"/>
              <a:t> </a:t>
            </a:r>
            <a:r>
              <a:rPr lang="en"/>
              <a:t>retention.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50"/>
          <p:cNvSpPr txBox="1"/>
          <p:nvPr>
            <p:ph idx="1" type="body"/>
          </p:nvPr>
        </p:nvSpPr>
        <p:spPr>
          <a:xfrm>
            <a:off x="190150" y="2234575"/>
            <a:ext cx="27828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2025- MurhamCO had around 55800 paying customers and $55M ARR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2026- With the new IMC plan it’s estimated monthly growth from 2.1% to 3% reaching now 68-70k customers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ARR now grows to approximately 80M</a:t>
            </a:r>
            <a:endParaRPr/>
          </a:p>
        </p:txBody>
      </p:sp>
      <p:sp>
        <p:nvSpPr>
          <p:cNvPr id="298" name="Google Shape;298;p50"/>
          <p:cNvSpPr txBox="1"/>
          <p:nvPr>
            <p:ph idx="3" type="body"/>
          </p:nvPr>
        </p:nvSpPr>
        <p:spPr>
          <a:xfrm>
            <a:off x="3123700" y="2234575"/>
            <a:ext cx="27828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-Increases price by around 10-15% to align with Celigo’s mid-market rates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Average revenue per customer rises from $1000-$1,150 per year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Improved positioning and margins increases their gross margin from around 78% to 82%</a:t>
            </a:r>
            <a:endParaRPr/>
          </a:p>
        </p:txBody>
      </p:sp>
      <p:sp>
        <p:nvSpPr>
          <p:cNvPr id="299" name="Google Shape;299;p50"/>
          <p:cNvSpPr txBox="1"/>
          <p:nvPr>
            <p:ph idx="2" type="subTitle"/>
          </p:nvPr>
        </p:nvSpPr>
        <p:spPr>
          <a:xfrm>
            <a:off x="190152" y="1637275"/>
            <a:ext cx="2782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Revenue Model</a:t>
            </a:r>
            <a:endParaRPr/>
          </a:p>
        </p:txBody>
      </p:sp>
      <p:sp>
        <p:nvSpPr>
          <p:cNvPr id="300" name="Google Shape;300;p50"/>
          <p:cNvSpPr txBox="1"/>
          <p:nvPr>
            <p:ph type="title"/>
          </p:nvPr>
        </p:nvSpPr>
        <p:spPr>
          <a:xfrm>
            <a:off x="190158" y="183325"/>
            <a:ext cx="86499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Revenue Model, Pricing, and CAC:LTV</a:t>
            </a:r>
            <a:endParaRPr sz="5000"/>
          </a:p>
        </p:txBody>
      </p:sp>
      <p:sp>
        <p:nvSpPr>
          <p:cNvPr id="301" name="Google Shape;301;p50"/>
          <p:cNvSpPr txBox="1"/>
          <p:nvPr>
            <p:ph idx="4" type="subTitle"/>
          </p:nvPr>
        </p:nvSpPr>
        <p:spPr>
          <a:xfrm>
            <a:off x="3123702" y="1637275"/>
            <a:ext cx="2782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Pricing</a:t>
            </a:r>
            <a:endParaRPr/>
          </a:p>
        </p:txBody>
      </p:sp>
      <p:sp>
        <p:nvSpPr>
          <p:cNvPr id="302" name="Google Shape;302;p50"/>
          <p:cNvSpPr txBox="1"/>
          <p:nvPr>
            <p:ph idx="5" type="body"/>
          </p:nvPr>
        </p:nvSpPr>
        <p:spPr>
          <a:xfrm>
            <a:off x="6057249" y="2234575"/>
            <a:ext cx="2782800" cy="23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CAC drops from $2,000-$1700 (-15%) through diversified marketing as well as inside sales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Churn falls from 5.4% to 3.8% per month extending customer lifetime from 18 to 26 months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LTV Increases from 9000-11,250 (+25%)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LTV:CAC ratio improves from 4.5:1 - 6.6:1</a:t>
            </a:r>
            <a:endParaRPr/>
          </a:p>
        </p:txBody>
      </p:sp>
      <p:sp>
        <p:nvSpPr>
          <p:cNvPr id="303" name="Google Shape;303;p50"/>
          <p:cNvSpPr txBox="1"/>
          <p:nvPr>
            <p:ph idx="6" type="subTitle"/>
          </p:nvPr>
        </p:nvSpPr>
        <p:spPr>
          <a:xfrm>
            <a:off x="6057251" y="1637275"/>
            <a:ext cx="2782800" cy="5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CAC:LTV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51"/>
          <p:cNvSpPr txBox="1"/>
          <p:nvPr>
            <p:ph type="title"/>
          </p:nvPr>
        </p:nvSpPr>
        <p:spPr>
          <a:xfrm>
            <a:off x="190149" y="316675"/>
            <a:ext cx="8385900" cy="92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Distribution and IMC</a:t>
            </a:r>
            <a:endParaRPr sz="5000"/>
          </a:p>
        </p:txBody>
      </p:sp>
      <p:graphicFrame>
        <p:nvGraphicFramePr>
          <p:cNvPr id="309" name="Google Shape;309;p51"/>
          <p:cNvGraphicFramePr/>
          <p:nvPr/>
        </p:nvGraphicFramePr>
        <p:xfrm>
          <a:off x="144200" y="1285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{469F9F64-4577-469E-A348-ED1D1931D89E}</a:tableStyleId>
              </a:tblPr>
              <a:tblGrid>
                <a:gridCol w="1778750"/>
                <a:gridCol w="1778750"/>
                <a:gridCol w="1778750"/>
                <a:gridCol w="1778750"/>
                <a:gridCol w="1778750"/>
              </a:tblGrid>
              <a:tr h="351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Lever</a:t>
                      </a:r>
                      <a:endParaRPr b="1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Sales Agents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Paid Ads/SEO/SEM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Content Marketing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Partner Sales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</a:tr>
              <a:tr h="331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Allocation ($18m)</a:t>
                      </a:r>
                      <a:endParaRPr b="1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$9.0m (50%)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$3.6m (20%)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$3.6m (20%)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$1.8m (10%)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</a:tr>
              <a:tr h="371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Distribution Focus</a:t>
                      </a:r>
                      <a:endParaRPr b="1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Inside/Outside-Sales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Self-Service/PLG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Self-Service/PLG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Partnerships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</a:tr>
              <a:tr h="510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Justification </a:t>
                      </a:r>
                      <a:r>
                        <a:rPr lang="en"/>
                        <a:t>[focused on reducing CAC]</a:t>
                      </a:r>
                      <a:endParaRPr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Largest cost driver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Segment conversion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Staff Funding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Converts Leads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-Builds awareness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Assists with LLM optimization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Volume lever 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User-initiated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Continuing content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Strengthens organic acquisition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Supports awareness without cost increase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Builds credibility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Trains and certifies partners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Expands reach further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- Co-Market availability</a:t>
                      </a:r>
                      <a:endParaRPr sz="1300"/>
                    </a:p>
                  </a:txBody>
                  <a:tcPr marT="91425" marB="91425" marR="91425" marL="91425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ent/Teacher Conference">
  <a:themeElements>
    <a:clrScheme name="Simple Light">
      <a:dk1>
        <a:srgbClr val="212121"/>
      </a:dk1>
      <a:lt1>
        <a:srgbClr val="E6E1D6"/>
      </a:lt1>
      <a:dk2>
        <a:srgbClr val="035ED3"/>
      </a:dk2>
      <a:lt2>
        <a:srgbClr val="F3F3F3"/>
      </a:lt2>
      <a:accent1>
        <a:srgbClr val="C7BEAA"/>
      </a:accent1>
      <a:accent2>
        <a:srgbClr val="A4C2F4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35ED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